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60" r:id="rId1"/>
  </p:sldMasterIdLst>
  <p:notesMasterIdLst>
    <p:notesMasterId r:id="rId14"/>
  </p:notesMasterIdLst>
  <p:handoutMasterIdLst>
    <p:handoutMasterId r:id="rId15"/>
  </p:handoutMasterIdLst>
  <p:sldIdLst>
    <p:sldId id="256" r:id="rId2"/>
    <p:sldId id="269" r:id="rId3"/>
    <p:sldId id="257" r:id="rId4"/>
    <p:sldId id="270" r:id="rId5"/>
    <p:sldId id="268" r:id="rId6"/>
    <p:sldId id="261" r:id="rId7"/>
    <p:sldId id="271" r:id="rId8"/>
    <p:sldId id="275" r:id="rId9"/>
    <p:sldId id="272" r:id="rId10"/>
    <p:sldId id="273" r:id="rId11"/>
    <p:sldId id="274" r:id="rId12"/>
    <p:sldId id="263" r:id="rId13"/>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E101"/>
    <a:srgbClr val="4EDB07"/>
    <a:srgbClr val="D0D0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599" autoAdjust="0"/>
  </p:normalViewPr>
  <p:slideViewPr>
    <p:cSldViewPr>
      <p:cViewPr>
        <p:scale>
          <a:sx n="66" d="100"/>
          <a:sy n="66" d="100"/>
        </p:scale>
        <p:origin x="900" y="210"/>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4/10/2023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4/10/2023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a:noAutofit/>
          </a:bodyPr>
          <a:lstStyle>
            <a:lvl1pPr>
              <a:defRPr sz="5400"/>
            </a:lvl1pPr>
          </a:lstStyle>
          <a:p>
            <a:r>
              <a:rPr lang="en-US"/>
              <a:t>Click to edit Master title style</a:t>
            </a:r>
            <a:endParaRPr/>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Subtitle 2"/>
          <p:cNvSpPr>
            <a:spLocks noGrp="1"/>
          </p:cNvSpPr>
          <p:nvPr>
            <p:ph type="subTitle" idx="1"/>
          </p:nvPr>
        </p:nvSpPr>
        <p:spPr>
          <a:xfrm>
            <a:off x="1522413" y="5105400"/>
            <a:ext cx="9143999"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p:nvPr>
        </p:nvSpPr>
        <p:spPr/>
        <p:txBody>
          <a:bodyPr vert="eaVert"/>
          <a:lstStyle>
            <a:lvl5pPr>
              <a:defRPr/>
            </a:lvl5pPr>
            <a:lvl6pPr marL="1956816">
              <a:defRPr/>
            </a:lvl6pPr>
            <a:lvl7pPr marL="1956816">
              <a:defRPr/>
            </a:lvl7pPr>
            <a:lvl8pPr marL="1956816">
              <a:defRPr/>
            </a:lvl8pPr>
            <a:lvl9pPr marL="1956816">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4/10/2023</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a:lstStyle/>
          <a:p>
            <a:r>
              <a:rPr lang="en-US"/>
              <a:t>Click to edit Master title style</a:t>
            </a:r>
            <a:endParaRPr/>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a:lstStyle>
            <a:lvl5pPr>
              <a:defRPr/>
            </a:lvl5pPr>
            <a:lvl6pPr marL="1261872" indent="0">
              <a:buNone/>
              <a:defRPr/>
            </a:lvl6pPr>
            <a:lvl7pPr>
              <a:defRPr/>
            </a:lvl7pPr>
            <a:lvl8pPr>
              <a:defRPr baseline="0"/>
            </a:lvl8pPr>
            <a:lvl9pPr>
              <a:defRPr baseline="0"/>
            </a:lvl9p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endParaRPr lang="en-US"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4/10/2023</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9AFE8FB1-0A7A-443E-AAF7-31D4FA1AA312}" type="datetimeFigureOut">
              <a:rPr lang="en-US"/>
              <a:t>4/10/2023</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Autofit/>
          </a:bodyPr>
          <a:lstStyle>
            <a:lvl1pPr algn="l">
              <a:defRPr sz="4400" b="0" cap="none" baseline="0"/>
            </a:lvl1pPr>
          </a:lstStyle>
          <a:p>
            <a:r>
              <a:rPr lang="en-US"/>
              <a:t>Click to edit Master title style</a:t>
            </a:r>
            <a:endParaRPr/>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Text Placeholder 2"/>
          <p:cNvSpPr>
            <a:spLocks noGrp="1"/>
          </p:cNvSpPr>
          <p:nvPr>
            <p:ph type="body" idx="1"/>
          </p:nvPr>
        </p:nvSpPr>
        <p:spPr>
          <a:xfrm>
            <a:off x="1522413" y="5102525"/>
            <a:ext cx="9143999"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4/10/2023</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sz="half" idx="1"/>
          </p:nvPr>
        </p:nvSpPr>
        <p:spPr>
          <a:xfrm>
            <a:off x="1522413" y="1905000"/>
            <a:ext cx="4419599"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5" y="1905000"/>
            <a:ext cx="4419598"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4/10/2023</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lvl1pPr>
              <a:defRPr/>
            </a:lvl1pPr>
          </a:lstStyle>
          <a:p>
            <a:r>
              <a:rPr lang="en-US"/>
              <a:t>Click to edit Master title style</a:t>
            </a:r>
            <a:endParaRPr/>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Text Placeholder 2"/>
          <p:cNvSpPr>
            <a:spLocks noGrp="1"/>
          </p:cNvSpPr>
          <p:nvPr>
            <p:ph type="body" idx="1"/>
          </p:nvPr>
        </p:nvSpPr>
        <p:spPr>
          <a:xfrm>
            <a:off x="1522413"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819399"/>
            <a:ext cx="4416552" cy="3352801"/>
          </a:xfrm>
        </p:spPr>
        <p:txBody>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0"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0" y="2819399"/>
            <a:ext cx="4416552" cy="3352801"/>
          </a:xfrm>
        </p:spPr>
        <p:txBody>
          <a:bodyPr/>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9AFE8FB1-0A7A-443E-AAF7-31D4FA1AA312}" type="datetimeFigureOut">
              <a:rPr lang="en-US"/>
              <a:t>4/10/2023</a:t>
            </a:fld>
            <a:endParaRPr/>
          </a:p>
        </p:txBody>
      </p:sp>
      <p:sp>
        <p:nvSpPr>
          <p:cNvPr id="9" name="Slide Number Placeholder 8"/>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9AFE8FB1-0A7A-443E-AAF7-31D4FA1AA312}" type="datetimeFigureOut">
              <a:rPr lang="en-US"/>
              <a:t>4/10/2023</a:t>
            </a:fld>
            <a:endParaRPr/>
          </a:p>
        </p:txBody>
      </p:sp>
      <p:sp>
        <p:nvSpPr>
          <p:cNvPr id="5" name="Slide Number Placeholder 4"/>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9AFE8FB1-0A7A-443E-AAF7-31D4FA1AA312}" type="datetimeFigureOut">
              <a:rPr lang="en-US"/>
              <a:t>4/10/2023</a:t>
            </a:fld>
            <a:endParaRPr/>
          </a:p>
        </p:txBody>
      </p:sp>
      <p:sp>
        <p:nvSpPr>
          <p:cNvPr id="4" name="Slide Number Placeholder 3"/>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4" name="Text Placeholder 3"/>
          <p:cNvSpPr>
            <a:spLocks noGrp="1"/>
          </p:cNvSpPr>
          <p:nvPr>
            <p:ph type="body" sz="half" idx="2"/>
          </p:nvPr>
        </p:nvSpPr>
        <p:spPr>
          <a:xfrm>
            <a:off x="1522413" y="3429000"/>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710022" y="1905000"/>
            <a:ext cx="5669280"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4/10/2023</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4" name="Text Placeholder 3"/>
          <p:cNvSpPr>
            <a:spLocks noGrp="1"/>
          </p:cNvSpPr>
          <p:nvPr>
            <p:ph type="body" sz="half" idx="2"/>
          </p:nvPr>
        </p:nvSpPr>
        <p:spPr>
          <a:xfrm>
            <a:off x="7905959" y="3411748"/>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4/10/2023</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9AFE8FB1-0A7A-443E-AAF7-31D4FA1AA312}" type="datetimeFigureOut">
              <a:rPr lang="en-US" smtClean="0"/>
              <a:pPr/>
              <a:t>4/10/2023</a:t>
            </a:fld>
            <a:endParaRPr lang="en-US"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25BA54BD-C84D-46CE-8B72-31BFB26ABA43}" type="slidenum">
              <a:rPr lang="en-US" smtClean="0"/>
              <a:pPr/>
              <a:t>‹#›</a:t>
            </a:fld>
            <a:endParaRPr lang="en-US"/>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4.xml"/><Relationship Id="rId6" Type="http://schemas.microsoft.com/office/2007/relationships/hdphoto" Target="../media/hdphoto2.wdp"/><Relationship Id="rId5" Type="http://schemas.openxmlformats.org/officeDocument/2006/relationships/image" Target="../media/image4.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CD61DB0-B5D1-EB99-5F73-EA0FA17C46D1}"/>
              </a:ext>
            </a:extLst>
          </p:cNvPr>
          <p:cNvSpPr txBox="1"/>
          <p:nvPr/>
        </p:nvSpPr>
        <p:spPr>
          <a:xfrm>
            <a:off x="405780" y="2492896"/>
            <a:ext cx="11377264" cy="3976986"/>
          </a:xfrm>
          <a:prstGeom prst="rect">
            <a:avLst/>
          </a:prstGeom>
          <a:noFill/>
        </p:spPr>
        <p:txBody>
          <a:bodyPr wrap="square" rtlCol="0">
            <a:spAutoFit/>
          </a:bodyPr>
          <a:lstStyle/>
          <a:p>
            <a:pPr algn="ctr">
              <a:lnSpc>
                <a:spcPct val="90000"/>
              </a:lnSpc>
            </a:pPr>
            <a:r>
              <a:rPr lang="en-US" sz="3600" b="1" dirty="0">
                <a:solidFill>
                  <a:schemeClr val="tx1"/>
                </a:solidFill>
                <a:latin typeface="Algerian" panose="04020705040A02060702" pitchFamily="82" charset="0"/>
                <a:cs typeface="Times New Roman" panose="02020603050405020304" pitchFamily="18" charset="0"/>
              </a:rPr>
              <a:t>‘</a:t>
            </a:r>
            <a:r>
              <a:rPr lang="en-US" sz="3600" dirty="0">
                <a:solidFill>
                  <a:schemeClr val="tx1"/>
                </a:solidFill>
                <a:latin typeface="Algerian" panose="04020705040A02060702" pitchFamily="82" charset="0"/>
                <a:cs typeface="Times New Roman" panose="02020603050405020304" pitchFamily="18" charset="0"/>
              </a:rPr>
              <a:t>Studies On The Synthesis Of Ammine-</a:t>
            </a:r>
            <a:r>
              <a:rPr lang="en-US" sz="3600" dirty="0" err="1">
                <a:solidFill>
                  <a:schemeClr val="tx1"/>
                </a:solidFill>
                <a:latin typeface="Algerian" panose="04020705040A02060702" pitchFamily="82" charset="0"/>
                <a:cs typeface="Times New Roman" panose="02020603050405020304" pitchFamily="18" charset="0"/>
              </a:rPr>
              <a:t>Carbonato</a:t>
            </a:r>
            <a:r>
              <a:rPr lang="en-US" sz="3600" dirty="0">
                <a:solidFill>
                  <a:schemeClr val="tx1"/>
                </a:solidFill>
                <a:latin typeface="Algerian" panose="04020705040A02060702" pitchFamily="82" charset="0"/>
                <a:cs typeface="Times New Roman" panose="02020603050405020304" pitchFamily="18" charset="0"/>
              </a:rPr>
              <a:t> Series Of Zinc and Manganese’ </a:t>
            </a:r>
          </a:p>
          <a:p>
            <a:pPr algn="ctr">
              <a:lnSpc>
                <a:spcPct val="90000"/>
              </a:lnSpc>
            </a:pPr>
            <a:endParaRPr lang="en-US" sz="900" b="1" dirty="0">
              <a:solidFill>
                <a:schemeClr val="tx1"/>
              </a:solidFill>
              <a:latin typeface="Times New Roman" panose="02020603050405020304" pitchFamily="18" charset="0"/>
              <a:cs typeface="Times New Roman" panose="02020603050405020304" pitchFamily="18" charset="0"/>
            </a:endParaRPr>
          </a:p>
          <a:p>
            <a:pPr marR="532130" indent="180340" algn="ctr">
              <a:spcAft>
                <a:spcPts val="0"/>
              </a:spcAft>
            </a:pPr>
            <a:r>
              <a:rPr lang="en-US" sz="1400" dirty="0">
                <a:effectLst/>
                <a:latin typeface="Times New Roman" panose="02020603050405020304" pitchFamily="18" charset="0"/>
                <a:ea typeface="Calibri" panose="020F0502020204030204" pitchFamily="34" charset="0"/>
              </a:rPr>
              <a:t>A</a:t>
            </a:r>
            <a:r>
              <a:rPr lang="en-IN" sz="1400" dirty="0">
                <a:latin typeface="Calibri" panose="020F0502020204030204" pitchFamily="34" charset="0"/>
                <a:ea typeface="Calibri" panose="020F0502020204030204" pitchFamily="34" charset="0"/>
              </a:rPr>
              <a:t> </a:t>
            </a:r>
            <a:r>
              <a:rPr lang="en-US" sz="1400" dirty="0">
                <a:effectLst/>
                <a:latin typeface="Times New Roman" panose="02020603050405020304" pitchFamily="18" charset="0"/>
                <a:ea typeface="Calibri" panose="020F0502020204030204" pitchFamily="34" charset="0"/>
              </a:rPr>
              <a:t>Project </a:t>
            </a:r>
          </a:p>
          <a:p>
            <a:pPr marR="532130" indent="180340" algn="ctr">
              <a:spcAft>
                <a:spcPts val="0"/>
              </a:spcAft>
            </a:pPr>
            <a:r>
              <a:rPr lang="en-US" sz="1400" spc="-345" dirty="0">
                <a:effectLst/>
                <a:latin typeface="Times New Roman" panose="02020603050405020304" pitchFamily="18" charset="0"/>
                <a:ea typeface="Calibri" panose="020F0502020204030204" pitchFamily="34" charset="0"/>
              </a:rPr>
              <a:t>   </a:t>
            </a:r>
            <a:r>
              <a:rPr lang="en-US" sz="1400" dirty="0">
                <a:effectLst/>
                <a:latin typeface="Times New Roman" panose="02020603050405020304" pitchFamily="18" charset="0"/>
                <a:ea typeface="Calibri" panose="020F0502020204030204" pitchFamily="34" charset="0"/>
              </a:rPr>
              <a:t>for</a:t>
            </a:r>
            <a:endParaRPr lang="en-IN" sz="1800" dirty="0">
              <a:effectLst/>
              <a:latin typeface="Calibri" panose="020F0502020204030204" pitchFamily="34" charset="0"/>
              <a:ea typeface="Calibri" panose="020F0502020204030204" pitchFamily="34" charset="0"/>
            </a:endParaRPr>
          </a:p>
          <a:p>
            <a:pPr marL="468630" marR="1002665" indent="521970" algn="ctr">
              <a:spcBef>
                <a:spcPts val="500"/>
              </a:spcBef>
              <a:spcAft>
                <a:spcPts val="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Master’s</a:t>
            </a:r>
            <a:r>
              <a:rPr lang="en-US" sz="2400" b="1"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degree</a:t>
            </a:r>
            <a:r>
              <a:rPr lang="en-US" sz="2400" b="1"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in</a:t>
            </a:r>
            <a:r>
              <a:rPr lang="en-US" sz="2400" b="1"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Analytical Chemistry</a:t>
            </a:r>
            <a:endParaRPr lang="en-IN" sz="2400" b="1" dirty="0">
              <a:effectLst/>
              <a:latin typeface="Times New Roman" panose="02020603050405020304" pitchFamily="18" charset="0"/>
              <a:ea typeface="Calibri" panose="020F0502020204030204" pitchFamily="34" charset="0"/>
              <a:cs typeface="Times New Roman" panose="02020603050405020304" pitchFamily="18" charset="0"/>
            </a:endParaRPr>
          </a:p>
          <a:p>
            <a:pPr algn="ctr">
              <a:spcBef>
                <a:spcPts val="45"/>
              </a:spcBef>
            </a:pPr>
            <a:r>
              <a:rPr lang="en-US" sz="1800" dirty="0">
                <a:effectLst/>
                <a:latin typeface="Algerian" panose="04020705040A02060702" pitchFamily="82" charset="0"/>
                <a:ea typeface="Calibri" panose="020F0502020204030204" pitchFamily="34" charset="0"/>
              </a:rPr>
              <a:t> </a:t>
            </a:r>
            <a:endParaRPr lang="en-IN" sz="1800" dirty="0">
              <a:effectLst/>
              <a:latin typeface="Algerian" panose="04020705040A02060702" pitchFamily="82" charset="0"/>
              <a:ea typeface="Calibri" panose="020F0502020204030204" pitchFamily="34" charset="0"/>
            </a:endParaRPr>
          </a:p>
          <a:p>
            <a:pPr marL="2369185" marR="2903220" indent="241300" algn="ctr">
              <a:spcBef>
                <a:spcPts val="5"/>
              </a:spcBef>
              <a:spcAft>
                <a:spcPts val="0"/>
              </a:spcAft>
            </a:pPr>
            <a:r>
              <a:rPr lang="en-US" sz="1800" dirty="0">
                <a:effectLst/>
                <a:latin typeface="Times New Roman" panose="02020603050405020304" pitchFamily="18" charset="0"/>
                <a:ea typeface="Calibri" panose="020F0502020204030204" pitchFamily="34" charset="0"/>
              </a:rPr>
              <a:t>Submitted</a:t>
            </a:r>
            <a:r>
              <a:rPr lang="en-US" sz="1800" spc="-25" dirty="0">
                <a:effectLst/>
                <a:latin typeface="Times New Roman" panose="02020603050405020304" pitchFamily="18" charset="0"/>
                <a:ea typeface="Calibri" panose="020F0502020204030204" pitchFamily="34" charset="0"/>
              </a:rPr>
              <a:t> </a:t>
            </a:r>
            <a:r>
              <a:rPr lang="en-US" sz="1800" dirty="0">
                <a:effectLst/>
                <a:latin typeface="Times New Roman" panose="02020603050405020304" pitchFamily="18" charset="0"/>
                <a:ea typeface="Calibri" panose="020F0502020204030204" pitchFamily="34" charset="0"/>
              </a:rPr>
              <a:t>by</a:t>
            </a:r>
            <a:endParaRPr lang="en-IN" dirty="0">
              <a:latin typeface="Calibri" panose="020F0502020204030204" pitchFamily="34" charset="0"/>
              <a:ea typeface="Calibri" panose="020F0502020204030204" pitchFamily="34" charset="0"/>
            </a:endParaRPr>
          </a:p>
          <a:p>
            <a:pPr marL="2369185" marR="2903220" indent="241300" algn="ctr">
              <a:spcBef>
                <a:spcPts val="5"/>
              </a:spcBef>
              <a:spcAft>
                <a:spcPts val="0"/>
              </a:spcAft>
            </a:pPr>
            <a:r>
              <a:rPr lang="en-US" sz="1800" dirty="0">
                <a:effectLst/>
                <a:latin typeface="Times New Roman" panose="02020603050405020304" pitchFamily="18" charset="0"/>
                <a:ea typeface="Calibri" panose="020F0502020204030204" pitchFamily="34" charset="0"/>
              </a:rPr>
              <a:t> </a:t>
            </a:r>
            <a:endParaRPr lang="en-IN" sz="1800" dirty="0">
              <a:effectLst/>
              <a:latin typeface="Calibri" panose="020F0502020204030204" pitchFamily="34" charset="0"/>
              <a:ea typeface="Calibri" panose="020F0502020204030204" pitchFamily="34" charset="0"/>
            </a:endParaRPr>
          </a:p>
          <a:p>
            <a:pPr marL="468630" marR="1000760" indent="341630" algn="ctr">
              <a:spcBef>
                <a:spcPts val="500"/>
              </a:spcBef>
              <a:spcAft>
                <a:spcPts val="0"/>
              </a:spcAft>
            </a:pPr>
            <a:r>
              <a:rPr lang="en-US" sz="2000" b="1" dirty="0">
                <a:effectLst/>
                <a:latin typeface="Times New Roman" panose="02020603050405020304" pitchFamily="18" charset="0"/>
                <a:ea typeface="Calibri" panose="020F0502020204030204" pitchFamily="34" charset="0"/>
              </a:rPr>
              <a:t>Mr.</a:t>
            </a:r>
            <a:r>
              <a:rPr lang="en-US" sz="2000" b="1" spc="-10" dirty="0">
                <a:effectLst/>
                <a:latin typeface="Times New Roman" panose="02020603050405020304" pitchFamily="18" charset="0"/>
                <a:ea typeface="Calibri" panose="020F0502020204030204" pitchFamily="34" charset="0"/>
              </a:rPr>
              <a:t> </a:t>
            </a:r>
            <a:r>
              <a:rPr lang="en-US" sz="2000" b="1" dirty="0">
                <a:effectLst/>
                <a:latin typeface="Times New Roman" panose="02020603050405020304" pitchFamily="18" charset="0"/>
                <a:ea typeface="Calibri" panose="020F0502020204030204" pitchFamily="34" charset="0"/>
              </a:rPr>
              <a:t>Sujit Subhash Pawar</a:t>
            </a:r>
            <a:endParaRPr lang="en-US" sz="2000" b="1" dirty="0">
              <a:latin typeface="Times New Roman" panose="02020603050405020304" pitchFamily="18" charset="0"/>
              <a:cs typeface="Times New Roman" panose="02020603050405020304" pitchFamily="18" charset="0"/>
            </a:endParaRPr>
          </a:p>
          <a:p>
            <a:pPr algn="ctr"/>
            <a:r>
              <a:rPr lang="en-US" sz="2000" b="1" dirty="0">
                <a:latin typeface="Times New Roman" panose="02020603050405020304" pitchFamily="18" charset="0"/>
                <a:cs typeface="Times New Roman" panose="02020603050405020304" pitchFamily="18" charset="0"/>
              </a:rPr>
              <a:t>Roll No. 228482</a:t>
            </a:r>
            <a:endParaRPr lang="en-US" sz="2800" b="1" dirty="0">
              <a:solidFill>
                <a:schemeClr val="tx1"/>
              </a:solidFill>
              <a:latin typeface="Times New Roman" panose="02020603050405020304" pitchFamily="18" charset="0"/>
              <a:cs typeface="Times New Roman" panose="02020603050405020304" pitchFamily="18" charset="0"/>
            </a:endParaRPr>
          </a:p>
          <a:p>
            <a:pPr>
              <a:lnSpc>
                <a:spcPct val="90000"/>
              </a:lnSpc>
            </a:pPr>
            <a:endParaRPr lang="en-IN" sz="28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4BB3AA18-418F-E6D1-89DF-6B9D9DE28D03}"/>
              </a:ext>
            </a:extLst>
          </p:cNvPr>
          <p:cNvPicPr>
            <a:picLocks noChangeAspect="1"/>
          </p:cNvPicPr>
          <p:nvPr/>
        </p:nvPicPr>
        <p:blipFill>
          <a:blip r:embed="rId2"/>
          <a:stretch>
            <a:fillRect/>
          </a:stretch>
        </p:blipFill>
        <p:spPr>
          <a:xfrm>
            <a:off x="4479588" y="-243408"/>
            <a:ext cx="3229647" cy="3109340"/>
          </a:xfrm>
          <a:prstGeom prst="rect">
            <a:avLst/>
          </a:prstGeom>
          <a:noFill/>
        </p:spPr>
      </p:pic>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E2160-B3B6-41C2-E4A4-F01B08ED2365}"/>
              </a:ext>
            </a:extLst>
          </p:cNvPr>
          <p:cNvSpPr>
            <a:spLocks noGrp="1"/>
          </p:cNvSpPr>
          <p:nvPr>
            <p:ph type="title"/>
          </p:nvPr>
        </p:nvSpPr>
        <p:spPr/>
        <p:txBody>
          <a:bodyPr>
            <a:normAutofit/>
          </a:bodyPr>
          <a:lstStyle/>
          <a:p>
            <a:r>
              <a:rPr lang="en-US" sz="3600" dirty="0">
                <a:latin typeface="Algerian" panose="04020705040A02060702" pitchFamily="82" charset="0"/>
              </a:rPr>
              <a:t>CONCLUSION</a:t>
            </a:r>
            <a:endParaRPr lang="en-IN" sz="3600" dirty="0">
              <a:latin typeface="Algerian" panose="04020705040A02060702" pitchFamily="82" charset="0"/>
            </a:endParaRPr>
          </a:p>
        </p:txBody>
      </p:sp>
      <p:sp>
        <p:nvSpPr>
          <p:cNvPr id="3" name="TextBox 2">
            <a:extLst>
              <a:ext uri="{FF2B5EF4-FFF2-40B4-BE49-F238E27FC236}">
                <a16:creationId xmlns:a16="http://schemas.microsoft.com/office/drawing/2014/main" id="{D9C5797E-9CBF-3655-32ED-D4D2C7BC7296}"/>
              </a:ext>
            </a:extLst>
          </p:cNvPr>
          <p:cNvSpPr txBox="1"/>
          <p:nvPr/>
        </p:nvSpPr>
        <p:spPr>
          <a:xfrm>
            <a:off x="1773932" y="1700808"/>
            <a:ext cx="10009112" cy="3776418"/>
          </a:xfrm>
          <a:prstGeom prst="rect">
            <a:avLst/>
          </a:prstGeom>
          <a:noFill/>
        </p:spPr>
        <p:txBody>
          <a:bodyPr wrap="square" rtlCol="0">
            <a:spAutoFit/>
          </a:bodyPr>
          <a:lstStyle/>
          <a:p>
            <a:pPr marL="285750" indent="-285750">
              <a:lnSpc>
                <a:spcPct val="90000"/>
              </a:lnSpc>
              <a:buFont typeface="Arial" panose="020B0604020202020204" pitchFamily="34" charset="0"/>
              <a:buChar char="•"/>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The Ammine-</a:t>
            </a:r>
            <a:r>
              <a:rPr lang="en-US" sz="1900" dirty="0" err="1">
                <a:effectLst/>
                <a:latin typeface="Times New Roman" panose="02020603050405020304" pitchFamily="18" charset="0"/>
                <a:ea typeface="Calibri" panose="020F0502020204030204" pitchFamily="34" charset="0"/>
                <a:cs typeface="Times New Roman" panose="02020603050405020304" pitchFamily="18" charset="0"/>
              </a:rPr>
              <a:t>Carbonato</a:t>
            </a: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 series of Zinc and Manganese were obtained successfully. </a:t>
            </a:r>
          </a:p>
          <a:p>
            <a:pPr>
              <a:lnSpc>
                <a:spcPct val="90000"/>
              </a:lnSpc>
            </a:pPr>
            <a:endParaRPr lang="en-US" sz="19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90000"/>
              </a:lnSpc>
              <a:buFont typeface="Arial" panose="020B0604020202020204" pitchFamily="34" charset="0"/>
              <a:buChar char="•"/>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The synthesized metal complexes involved the combination of metal ions with carbonate ions, resulting in the formation of solid </a:t>
            </a:r>
            <a:r>
              <a:rPr lang="en-US" sz="1900" dirty="0" err="1">
                <a:effectLst/>
                <a:latin typeface="Times New Roman" panose="02020603050405020304" pitchFamily="18" charset="0"/>
                <a:ea typeface="Calibri" panose="020F0502020204030204" pitchFamily="34" charset="0"/>
                <a:cs typeface="Times New Roman" panose="02020603050405020304" pitchFamily="18" charset="0"/>
              </a:rPr>
              <a:t>coloured</a:t>
            </a: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 metal carbonate compounds.</a:t>
            </a:r>
            <a:r>
              <a:rPr lang="en-US" sz="1900" dirty="0">
                <a:effectLst/>
                <a:latin typeface="Times New Roman" panose="02020603050405020304" pitchFamily="18" charset="0"/>
                <a:ea typeface="Calibri" panose="020F0502020204030204" pitchFamily="34" charset="0"/>
              </a:rPr>
              <a:t> </a:t>
            </a:r>
          </a:p>
          <a:p>
            <a:pPr marL="285750" indent="-285750">
              <a:lnSpc>
                <a:spcPct val="90000"/>
              </a:lnSpc>
              <a:buFont typeface="Arial" panose="020B0604020202020204" pitchFamily="34" charset="0"/>
              <a:buChar char="•"/>
            </a:pPr>
            <a:endParaRPr lang="en-US" sz="19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90000"/>
              </a:lnSpc>
              <a:buFont typeface="Arial" panose="020B0604020202020204" pitchFamily="34" charset="0"/>
              <a:buChar char="•"/>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This study have shown that the properties of these compounds can be tuned by adjusting the reaction conditions during synthesis.</a:t>
            </a:r>
          </a:p>
          <a:p>
            <a:pPr>
              <a:lnSpc>
                <a:spcPct val="90000"/>
              </a:lnSpc>
            </a:pPr>
            <a:endParaRPr lang="en-US" sz="19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90000"/>
              </a:lnSpc>
              <a:buFont typeface="Arial" panose="020B0604020202020204" pitchFamily="34" charset="0"/>
              <a:buChar char="•"/>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The pure and good yield of product is obtained from this method.</a:t>
            </a:r>
          </a:p>
          <a:p>
            <a:pPr>
              <a:lnSpc>
                <a:spcPct val="90000"/>
              </a:lnSpc>
            </a:pPr>
            <a:endParaRPr lang="en-US" sz="19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90000"/>
              </a:lnSpc>
              <a:buFont typeface="Arial" panose="020B0604020202020204" pitchFamily="34" charset="0"/>
              <a:buChar char="•"/>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Each of these metal </a:t>
            </a:r>
            <a:r>
              <a:rPr lang="en-US" sz="1900" dirty="0" err="1">
                <a:effectLst/>
                <a:latin typeface="Times New Roman" panose="02020603050405020304" pitchFamily="18" charset="0"/>
                <a:ea typeface="Calibri" panose="020F0502020204030204" pitchFamily="34" charset="0"/>
                <a:cs typeface="Times New Roman" panose="02020603050405020304" pitchFamily="18" charset="0"/>
              </a:rPr>
              <a:t>compunds</a:t>
            </a: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 exhibited unique properties and characteristics, such as varying </a:t>
            </a:r>
            <a:r>
              <a:rPr lang="en-US" sz="1900" dirty="0" err="1">
                <a:effectLst/>
                <a:latin typeface="Times New Roman" panose="02020603050405020304" pitchFamily="18" charset="0"/>
                <a:ea typeface="Calibri" panose="020F0502020204030204" pitchFamily="34" charset="0"/>
                <a:cs typeface="Times New Roman" panose="02020603050405020304" pitchFamily="18" charset="0"/>
              </a:rPr>
              <a:t>solubilites</a:t>
            </a: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US" sz="1900" dirty="0" err="1">
                <a:effectLst/>
                <a:latin typeface="Times New Roman" panose="02020603050405020304" pitchFamily="18" charset="0"/>
                <a:ea typeface="Calibri" panose="020F0502020204030204" pitchFamily="34" charset="0"/>
                <a:cs typeface="Times New Roman" panose="02020603050405020304" pitchFamily="18" charset="0"/>
              </a:rPr>
              <a:t>colour</a:t>
            </a: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 </a:t>
            </a:r>
          </a:p>
          <a:p>
            <a:pPr>
              <a:lnSpc>
                <a:spcPct val="90000"/>
              </a:lnSpc>
            </a:pPr>
            <a:endParaRPr lang="en-IN" sz="19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nSpc>
                <a:spcPct val="90000"/>
              </a:lnSpc>
              <a:buFont typeface="Arial" panose="020B0604020202020204" pitchFamily="34" charset="0"/>
              <a:buChar char="•"/>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These compounds have potential applications in catalysis, biomedicine, and materials science.</a:t>
            </a:r>
            <a:endParaRPr lang="en-IN" sz="19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9647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841C2-2E29-F985-DB5E-DA30F909D5A0}"/>
              </a:ext>
            </a:extLst>
          </p:cNvPr>
          <p:cNvSpPr>
            <a:spLocks noGrp="1"/>
          </p:cNvSpPr>
          <p:nvPr>
            <p:ph type="title"/>
          </p:nvPr>
        </p:nvSpPr>
        <p:spPr>
          <a:xfrm>
            <a:off x="1522413" y="188640"/>
            <a:ext cx="9143998" cy="850793"/>
          </a:xfrm>
        </p:spPr>
        <p:txBody>
          <a:bodyPr>
            <a:normAutofit/>
          </a:bodyPr>
          <a:lstStyle/>
          <a:p>
            <a:pPr algn="ctr"/>
            <a:r>
              <a:rPr lang="en-US" sz="4000" u="sng" dirty="0">
                <a:latin typeface="Algerian" panose="04020705040A02060702" pitchFamily="82" charset="0"/>
              </a:rPr>
              <a:t>REFERENCES</a:t>
            </a:r>
            <a:endParaRPr lang="en-IN" sz="4000" u="sng" dirty="0">
              <a:latin typeface="Algerian" panose="04020705040A02060702" pitchFamily="82" charset="0"/>
            </a:endParaRPr>
          </a:p>
        </p:txBody>
      </p:sp>
      <p:sp>
        <p:nvSpPr>
          <p:cNvPr id="43" name="TextBox 42">
            <a:extLst>
              <a:ext uri="{FF2B5EF4-FFF2-40B4-BE49-F238E27FC236}">
                <a16:creationId xmlns:a16="http://schemas.microsoft.com/office/drawing/2014/main" id="{CF789036-81BB-CFD1-8FC2-2E1CEF01461B}"/>
              </a:ext>
            </a:extLst>
          </p:cNvPr>
          <p:cNvSpPr txBox="1"/>
          <p:nvPr/>
        </p:nvSpPr>
        <p:spPr>
          <a:xfrm>
            <a:off x="297768" y="1183449"/>
            <a:ext cx="11593288" cy="5157759"/>
          </a:xfrm>
          <a:prstGeom prst="rect">
            <a:avLst/>
          </a:prstGeom>
          <a:noFill/>
        </p:spPr>
        <p:txBody>
          <a:bodyPr wrap="square" rtlCol="0">
            <a:spAutoFit/>
          </a:bodyPr>
          <a:lstStyle/>
          <a:p>
            <a:pPr marL="228600" indent="-228600">
              <a:lnSpc>
                <a:spcPct val="150000"/>
              </a:lnSpc>
              <a:buFont typeface="+mj-lt"/>
              <a:buAutoNum type="arabicPeriod"/>
            </a:pPr>
            <a:r>
              <a:rPr lang="en-IN" sz="1300" dirty="0" err="1">
                <a:latin typeface="Times New Roman" panose="02020603050405020304" pitchFamily="18" charset="0"/>
                <a:cs typeface="Times New Roman" panose="02020603050405020304" pitchFamily="18" charset="0"/>
              </a:rPr>
              <a:t>Motoshichi</a:t>
            </a:r>
            <a:r>
              <a:rPr lang="en-IN" sz="1300" dirty="0">
                <a:latin typeface="Times New Roman" panose="02020603050405020304" pitchFamily="18" charset="0"/>
                <a:cs typeface="Times New Roman" panose="02020603050405020304" pitchFamily="18" charset="0"/>
              </a:rPr>
              <a:t> et. al, Bulletin of the Chemical Society of Japan 1956 29:8, 883-886.</a:t>
            </a:r>
          </a:p>
          <a:p>
            <a:pPr marL="228600" indent="-228600">
              <a:lnSpc>
                <a:spcPct val="150000"/>
              </a:lnSpc>
              <a:buFont typeface="+mj-lt"/>
              <a:buAutoNum type="arabicPeriod"/>
            </a:pPr>
            <a:r>
              <a:rPr lang="en-IN" sz="1300" dirty="0">
                <a:latin typeface="Times New Roman" panose="02020603050405020304" pitchFamily="18" charset="0"/>
                <a:cs typeface="Times New Roman" panose="02020603050405020304" pitchFamily="18" charset="0"/>
              </a:rPr>
              <a:t>B. HUTERA, A. KMITA, E. OLEJNIK, T. TOKARSKI Synthesis of </a:t>
            </a:r>
            <a:r>
              <a:rPr lang="en-IN" sz="1300" dirty="0" err="1">
                <a:latin typeface="Times New Roman" panose="02020603050405020304" pitchFamily="18" charset="0"/>
                <a:cs typeface="Times New Roman" panose="02020603050405020304" pitchFamily="18" charset="0"/>
              </a:rPr>
              <a:t>Zno</a:t>
            </a:r>
            <a:r>
              <a:rPr lang="en-IN" sz="1300" dirty="0">
                <a:latin typeface="Times New Roman" panose="02020603050405020304" pitchFamily="18" charset="0"/>
                <a:cs typeface="Times New Roman" panose="02020603050405020304" pitchFamily="18" charset="0"/>
              </a:rPr>
              <a:t> Nanoparticles by Thermal Decomposition of Basic Zinc Carbonate Article  in  Archives of Metallurgy and Materials · January 2013</a:t>
            </a:r>
          </a:p>
          <a:p>
            <a:pPr marL="228600" indent="-228600">
              <a:lnSpc>
                <a:spcPct val="150000"/>
              </a:lnSpc>
              <a:buFont typeface="+mj-lt"/>
              <a:buAutoNum type="arabicPeriod"/>
            </a:pPr>
            <a:r>
              <a:rPr lang="en-IN" sz="1300" dirty="0">
                <a:latin typeface="Times New Roman" panose="02020603050405020304" pitchFamily="18" charset="0"/>
                <a:cs typeface="Times New Roman" panose="02020603050405020304" pitchFamily="18" charset="0"/>
              </a:rPr>
              <a:t>Microwave solvothermal synthesis and characterization of manganese doped </a:t>
            </a:r>
            <a:r>
              <a:rPr lang="en-IN" sz="1300" dirty="0" err="1">
                <a:latin typeface="Times New Roman" panose="02020603050405020304" pitchFamily="18" charset="0"/>
                <a:cs typeface="Times New Roman" panose="02020603050405020304" pitchFamily="18" charset="0"/>
              </a:rPr>
              <a:t>ZnO</a:t>
            </a:r>
            <a:r>
              <a:rPr lang="en-IN" sz="1300" dirty="0">
                <a:latin typeface="Times New Roman" panose="02020603050405020304" pitchFamily="18" charset="0"/>
                <a:cs typeface="Times New Roman" panose="02020603050405020304" pitchFamily="18" charset="0"/>
              </a:rPr>
              <a:t> nanoparticles DOI: 10.3762/bjnano.7.64 ISBN: 2190-4286</a:t>
            </a:r>
          </a:p>
          <a:p>
            <a:pPr marL="228600" indent="-228600">
              <a:lnSpc>
                <a:spcPct val="150000"/>
              </a:lnSpc>
              <a:buFont typeface="+mj-lt"/>
              <a:buAutoNum type="arabicPeriod"/>
            </a:pPr>
            <a:r>
              <a:rPr lang="en-IN" sz="1300" dirty="0" err="1">
                <a:latin typeface="Times New Roman" panose="02020603050405020304" pitchFamily="18" charset="0"/>
                <a:cs typeface="Times New Roman" panose="02020603050405020304" pitchFamily="18" charset="0"/>
              </a:rPr>
              <a:t>Biradar</a:t>
            </a:r>
            <a:r>
              <a:rPr lang="en-IN" sz="1300" dirty="0">
                <a:latin typeface="Times New Roman" panose="02020603050405020304" pitchFamily="18" charset="0"/>
                <a:cs typeface="Times New Roman" panose="02020603050405020304" pitchFamily="18" charset="0"/>
              </a:rPr>
              <a:t>, N. S., &amp; </a:t>
            </a:r>
            <a:r>
              <a:rPr lang="en-IN" sz="1300" dirty="0" err="1">
                <a:latin typeface="Times New Roman" panose="02020603050405020304" pitchFamily="18" charset="0"/>
                <a:cs typeface="Times New Roman" panose="02020603050405020304" pitchFamily="18" charset="0"/>
              </a:rPr>
              <a:t>Pujar</a:t>
            </a:r>
            <a:r>
              <a:rPr lang="en-IN" sz="1300" dirty="0">
                <a:latin typeface="Times New Roman" panose="02020603050405020304" pitchFamily="18" charset="0"/>
                <a:cs typeface="Times New Roman" panose="02020603050405020304" pitchFamily="18" charset="0"/>
              </a:rPr>
              <a:t>, M. A. (1972). Nuclear magnetic resonance and electronic spectral studies of </a:t>
            </a:r>
            <a:r>
              <a:rPr lang="en-IN" sz="1300" dirty="0" err="1">
                <a:latin typeface="Times New Roman" panose="02020603050405020304" pitchFamily="18" charset="0"/>
                <a:cs typeface="Times New Roman" panose="02020603050405020304" pitchFamily="18" charset="0"/>
              </a:rPr>
              <a:t>Carbonato</a:t>
            </a:r>
            <a:r>
              <a:rPr lang="en-IN" sz="1300" dirty="0">
                <a:latin typeface="Times New Roman" panose="02020603050405020304" pitchFamily="18" charset="0"/>
                <a:cs typeface="Times New Roman" panose="02020603050405020304" pitchFamily="18" charset="0"/>
              </a:rPr>
              <a:t>-ammine Cobalt(III) Complexes. </a:t>
            </a:r>
            <a:r>
              <a:rPr lang="en-IN" sz="1300" dirty="0" err="1">
                <a:latin typeface="Times New Roman" panose="02020603050405020304" pitchFamily="18" charset="0"/>
                <a:cs typeface="Times New Roman" panose="02020603050405020304" pitchFamily="18" charset="0"/>
              </a:rPr>
              <a:t>Zeitschrift</a:t>
            </a:r>
            <a:r>
              <a:rPr lang="en-IN" sz="1300" dirty="0">
                <a:latin typeface="Times New Roman" panose="02020603050405020304" pitchFamily="18" charset="0"/>
                <a:cs typeface="Times New Roman" panose="02020603050405020304" pitchFamily="18" charset="0"/>
              </a:rPr>
              <a:t> For </a:t>
            </a:r>
            <a:r>
              <a:rPr lang="en-IN" sz="1300" dirty="0" err="1">
                <a:latin typeface="Times New Roman" panose="02020603050405020304" pitchFamily="18" charset="0"/>
                <a:cs typeface="Times New Roman" panose="02020603050405020304" pitchFamily="18" charset="0"/>
              </a:rPr>
              <a:t>Anorganische</a:t>
            </a:r>
            <a:r>
              <a:rPr lang="en-IN" sz="1300" dirty="0">
                <a:latin typeface="Times New Roman" panose="02020603050405020304" pitchFamily="18" charset="0"/>
                <a:cs typeface="Times New Roman" panose="02020603050405020304" pitchFamily="18" charset="0"/>
              </a:rPr>
              <a:t> Und Allgemeine </a:t>
            </a:r>
            <a:r>
              <a:rPr lang="en-IN" sz="1300" dirty="0" err="1">
                <a:latin typeface="Times New Roman" panose="02020603050405020304" pitchFamily="18" charset="0"/>
                <a:cs typeface="Times New Roman" panose="02020603050405020304" pitchFamily="18" charset="0"/>
              </a:rPr>
              <a:t>Chemie</a:t>
            </a:r>
            <a:r>
              <a:rPr lang="en-IN" sz="1300" dirty="0">
                <a:latin typeface="Times New Roman" panose="02020603050405020304" pitchFamily="18" charset="0"/>
                <a:cs typeface="Times New Roman" panose="02020603050405020304" pitchFamily="18" charset="0"/>
              </a:rPr>
              <a:t>, 391(1), 54–59. </a:t>
            </a:r>
          </a:p>
          <a:p>
            <a:pPr marL="228600" indent="-228600">
              <a:lnSpc>
                <a:spcPct val="150000"/>
              </a:lnSpc>
              <a:buFont typeface="+mj-lt"/>
              <a:buAutoNum type="arabicPeriod"/>
            </a:pPr>
            <a:r>
              <a:rPr lang="en-IN" sz="1300" dirty="0">
                <a:latin typeface="Times New Roman" panose="02020603050405020304" pitchFamily="18" charset="0"/>
                <a:cs typeface="Times New Roman" panose="02020603050405020304" pitchFamily="18" charset="0"/>
              </a:rPr>
              <a:t>Pan, D., </a:t>
            </a:r>
            <a:r>
              <a:rPr lang="en-IN" sz="1300" dirty="0" err="1">
                <a:latin typeface="Times New Roman" panose="02020603050405020304" pitchFamily="18" charset="0"/>
                <a:cs typeface="Times New Roman" panose="02020603050405020304" pitchFamily="18" charset="0"/>
              </a:rPr>
              <a:t>Schmieder</a:t>
            </a:r>
            <a:r>
              <a:rPr lang="en-IN" sz="1300" dirty="0">
                <a:latin typeface="Times New Roman" panose="02020603050405020304" pitchFamily="18" charset="0"/>
                <a:cs typeface="Times New Roman" panose="02020603050405020304" pitchFamily="18" charset="0"/>
              </a:rPr>
              <a:t>, A. H., Wickline, S. A., &amp; Lanza, G. M. (2011). Manganese-based MRI contrast agents: past, present, and future. Tetrahedron, 67(44), 8431–8444.</a:t>
            </a:r>
          </a:p>
          <a:p>
            <a:pPr marL="228600" indent="-228600">
              <a:lnSpc>
                <a:spcPct val="150000"/>
              </a:lnSpc>
              <a:buFont typeface="+mj-lt"/>
              <a:buAutoNum type="arabicPeriod"/>
            </a:pPr>
            <a:r>
              <a:rPr lang="en-IN" sz="1300" dirty="0">
                <a:latin typeface="Times New Roman" panose="02020603050405020304" pitchFamily="18" charset="0"/>
                <a:cs typeface="Times New Roman" panose="02020603050405020304" pitchFamily="18" charset="0"/>
              </a:rPr>
              <a:t>Remineralization of Artificially Demineralized Human Enamel and Dentin Samples by Zinc-Carbonate Hydroxyapatite Nanocrystals October 2022 Materials 15(20):7173</a:t>
            </a:r>
          </a:p>
          <a:p>
            <a:pPr marL="228600" indent="-228600">
              <a:lnSpc>
                <a:spcPct val="150000"/>
              </a:lnSpc>
              <a:buFont typeface="+mj-lt"/>
              <a:buAutoNum type="arabicPeriod"/>
            </a:pPr>
            <a:r>
              <a:rPr lang="en-IN" sz="1300" dirty="0" err="1">
                <a:latin typeface="Times New Roman" panose="02020603050405020304" pitchFamily="18" charset="0"/>
                <a:cs typeface="Times New Roman" panose="02020603050405020304" pitchFamily="18" charset="0"/>
              </a:rPr>
              <a:t>Refat</a:t>
            </a:r>
            <a:r>
              <a:rPr lang="en-IN" sz="1300" dirty="0">
                <a:latin typeface="Times New Roman" panose="02020603050405020304" pitchFamily="18" charset="0"/>
                <a:cs typeface="Times New Roman" panose="02020603050405020304" pitchFamily="18" charset="0"/>
              </a:rPr>
              <a:t>, M. S. (2014). Preparation of manganese(II), chromium(III) and ferric(III) oxides nanoparticles in situ metal </a:t>
            </a:r>
            <a:r>
              <a:rPr lang="en-IN" sz="1300" dirty="0" err="1">
                <a:latin typeface="Times New Roman" panose="02020603050405020304" pitchFamily="18" charset="0"/>
                <a:cs typeface="Times New Roman" panose="02020603050405020304" pitchFamily="18" charset="0"/>
              </a:rPr>
              <a:t>citraconate</a:t>
            </a:r>
            <a:r>
              <a:rPr lang="en-IN" sz="1300" dirty="0">
                <a:latin typeface="Times New Roman" panose="02020603050405020304" pitchFamily="18" charset="0"/>
                <a:cs typeface="Times New Roman" panose="02020603050405020304" pitchFamily="18" charset="0"/>
              </a:rPr>
              <a:t> complexes frameworks. </a:t>
            </a:r>
            <a:r>
              <a:rPr lang="en-IN" sz="1300" dirty="0" err="1">
                <a:latin typeface="Times New Roman" panose="02020603050405020304" pitchFamily="18" charset="0"/>
                <a:cs typeface="Times New Roman" panose="02020603050405020304" pitchFamily="18" charset="0"/>
              </a:rPr>
              <a:t>Spectrochimica</a:t>
            </a:r>
            <a:r>
              <a:rPr lang="en-IN" sz="1300" dirty="0">
                <a:latin typeface="Times New Roman" panose="02020603050405020304" pitchFamily="18" charset="0"/>
                <a:cs typeface="Times New Roman" panose="02020603050405020304" pitchFamily="18" charset="0"/>
              </a:rPr>
              <a:t> Acta Part A: Molecular and Biomolecular Spectroscopy, 133, 281–291.</a:t>
            </a:r>
          </a:p>
          <a:p>
            <a:pPr marL="228600" indent="-228600">
              <a:lnSpc>
                <a:spcPct val="150000"/>
              </a:lnSpc>
              <a:buFont typeface="+mj-lt"/>
              <a:buAutoNum type="arabicPeriod"/>
            </a:pPr>
            <a:r>
              <a:rPr lang="en-IN" sz="1300" dirty="0">
                <a:latin typeface="Times New Roman" panose="02020603050405020304" pitchFamily="18" charset="0"/>
                <a:cs typeface="Times New Roman" panose="02020603050405020304" pitchFamily="18" charset="0"/>
              </a:rPr>
              <a:t>Synthesis, Crystal Structures, and DNA Binding Properties of Zinc(II) Complexes with 3-Pyridine Aldoxime </a:t>
            </a:r>
            <a:r>
              <a:rPr lang="en-IN" sz="1300" dirty="0" err="1">
                <a:latin typeface="Times New Roman" panose="02020603050405020304" pitchFamily="18" charset="0"/>
                <a:cs typeface="Times New Roman" panose="02020603050405020304" pitchFamily="18" charset="0"/>
              </a:rPr>
              <a:t>Konstantis</a:t>
            </a:r>
            <a:r>
              <a:rPr lang="en-IN" sz="1300" dirty="0">
                <a:latin typeface="Times New Roman" panose="02020603050405020304" pitchFamily="18" charset="0"/>
                <a:cs typeface="Times New Roman" panose="02020603050405020304" pitchFamily="18" charset="0"/>
              </a:rPr>
              <a:t> F. Konidaris,1 </a:t>
            </a:r>
            <a:r>
              <a:rPr lang="en-IN" sz="1300" dirty="0" err="1">
                <a:latin typeface="Times New Roman" panose="02020603050405020304" pitchFamily="18" charset="0"/>
                <a:cs typeface="Times New Roman" panose="02020603050405020304" pitchFamily="18" charset="0"/>
              </a:rPr>
              <a:t>Rigini</a:t>
            </a:r>
            <a:r>
              <a:rPr lang="en-IN" sz="1300" dirty="0">
                <a:latin typeface="Times New Roman" panose="02020603050405020304" pitchFamily="18" charset="0"/>
                <a:cs typeface="Times New Roman" panose="02020603050405020304" pitchFamily="18" charset="0"/>
              </a:rPr>
              <a:t> Papi,2 Eugenia Katsoulakou,1 Catherine P. Raptopoulou,3 </a:t>
            </a:r>
            <a:r>
              <a:rPr lang="en-IN" sz="1300" dirty="0" err="1">
                <a:latin typeface="Times New Roman" panose="02020603050405020304" pitchFamily="18" charset="0"/>
                <a:cs typeface="Times New Roman" panose="02020603050405020304" pitchFamily="18" charset="0"/>
              </a:rPr>
              <a:t>Dimitrios</a:t>
            </a:r>
            <a:r>
              <a:rPr lang="en-IN" sz="1300" dirty="0">
                <a:latin typeface="Times New Roman" panose="02020603050405020304" pitchFamily="18" charset="0"/>
                <a:cs typeface="Times New Roman" panose="02020603050405020304" pitchFamily="18" charset="0"/>
              </a:rPr>
              <a:t> A. Kyriakidis,2 and Evy </a:t>
            </a:r>
            <a:r>
              <a:rPr lang="en-IN" sz="1300" dirty="0" err="1">
                <a:latin typeface="Times New Roman" panose="02020603050405020304" pitchFamily="18" charset="0"/>
                <a:cs typeface="Times New Roman" panose="02020603050405020304" pitchFamily="18" charset="0"/>
              </a:rPr>
              <a:t>Manessi-Zoupa</a:t>
            </a:r>
            <a:endParaRPr lang="en-IN" sz="1300" dirty="0">
              <a:latin typeface="Times New Roman" panose="02020603050405020304" pitchFamily="18" charset="0"/>
              <a:cs typeface="Times New Roman" panose="02020603050405020304" pitchFamily="18" charset="0"/>
            </a:endParaRPr>
          </a:p>
          <a:p>
            <a:pPr marL="228600" indent="-228600">
              <a:lnSpc>
                <a:spcPct val="150000"/>
              </a:lnSpc>
              <a:buFont typeface="+mj-lt"/>
              <a:buAutoNum type="arabicPeriod"/>
            </a:pPr>
            <a:r>
              <a:rPr lang="en-IN" sz="1300" dirty="0">
                <a:latin typeface="Times New Roman" panose="02020603050405020304" pitchFamily="18" charset="0"/>
                <a:cs typeface="Times New Roman" panose="02020603050405020304" pitchFamily="18" charset="0"/>
              </a:rPr>
              <a:t>Synthesis, Characterization, and Biological Activity of Some Transition Metal Complexes Derived from Novel Hydrazone Azo Schiff Base Ligand C. Anitha,1 S. Sumathi,1 P. Tharmaraj,1 and C. D. Sheela</a:t>
            </a:r>
          </a:p>
          <a:p>
            <a:pPr marL="228600" indent="-228600">
              <a:lnSpc>
                <a:spcPct val="150000"/>
              </a:lnSpc>
              <a:buFont typeface="+mj-lt"/>
              <a:buAutoNum type="arabicPeriod"/>
            </a:pPr>
            <a:r>
              <a:rPr lang="en-IN" sz="1300" dirty="0">
                <a:latin typeface="Times New Roman" panose="02020603050405020304" pitchFamily="18" charset="0"/>
                <a:cs typeface="Times New Roman" panose="02020603050405020304" pitchFamily="18" charset="0"/>
              </a:rPr>
              <a:t>Ali, S., Iqbal, Y., Shah, K. H., &amp; Fahad, M. (2020). Synthesis and kinetic </a:t>
            </a:r>
            <a:r>
              <a:rPr lang="en-IN" sz="1300" dirty="0" err="1">
                <a:latin typeface="Times New Roman" panose="02020603050405020304" pitchFamily="18" charset="0"/>
                <a:cs typeface="Times New Roman" panose="02020603050405020304" pitchFamily="18" charset="0"/>
              </a:rPr>
              <a:t>modeling</a:t>
            </a:r>
            <a:r>
              <a:rPr lang="en-IN" sz="1300" dirty="0">
                <a:latin typeface="Times New Roman" panose="02020603050405020304" pitchFamily="18" charset="0"/>
                <a:cs typeface="Times New Roman" panose="02020603050405020304" pitchFamily="18" charset="0"/>
              </a:rPr>
              <a:t> of manganese carbonate precipitated from manganese </a:t>
            </a:r>
            <a:r>
              <a:rPr lang="en-IN" sz="1300" dirty="0" err="1">
                <a:latin typeface="Times New Roman" panose="02020603050405020304" pitchFamily="18" charset="0"/>
                <a:cs typeface="Times New Roman" panose="02020603050405020304" pitchFamily="18" charset="0"/>
              </a:rPr>
              <a:t>sulfate</a:t>
            </a:r>
            <a:r>
              <a:rPr lang="en-IN" sz="1300" dirty="0">
                <a:latin typeface="Times New Roman" panose="02020603050405020304" pitchFamily="18" charset="0"/>
                <a:cs typeface="Times New Roman" panose="02020603050405020304" pitchFamily="18" charset="0"/>
              </a:rPr>
              <a:t> solution. Chemical Engineering Communications, 1–12.</a:t>
            </a:r>
          </a:p>
        </p:txBody>
      </p:sp>
    </p:spTree>
    <p:extLst>
      <p:ext uri="{BB962C8B-B14F-4D97-AF65-F5344CB8AC3E}">
        <p14:creationId xmlns:p14="http://schemas.microsoft.com/office/powerpoint/2010/main" val="792746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809523" y="188640"/>
            <a:ext cx="5976664" cy="2743200"/>
          </a:xfrm>
        </p:spPr>
        <p:txBody>
          <a:bodyPr>
            <a:normAutofit/>
          </a:bodyPr>
          <a:lstStyle/>
          <a:p>
            <a:r>
              <a:rPr lang="en-US" sz="8000" dirty="0">
                <a:latin typeface="Algerian" panose="04020705040A02060702" pitchFamily="82" charset="0"/>
              </a:rPr>
              <a:t>THANK</a:t>
            </a:r>
          </a:p>
          <a:p>
            <a:r>
              <a:rPr lang="en-US" sz="8000" dirty="0">
                <a:latin typeface="Algerian" panose="04020705040A02060702" pitchFamily="82" charset="0"/>
              </a:rPr>
              <a:t>YOU</a:t>
            </a:r>
          </a:p>
        </p:txBody>
      </p:sp>
      <p:pic>
        <p:nvPicPr>
          <p:cNvPr id="10" name="Picture 9">
            <a:extLst>
              <a:ext uri="{FF2B5EF4-FFF2-40B4-BE49-F238E27FC236}">
                <a16:creationId xmlns:a16="http://schemas.microsoft.com/office/drawing/2014/main" id="{C344EE4C-3A0B-0F54-EBE0-1A79C031741D}"/>
              </a:ext>
            </a:extLst>
          </p:cNvPr>
          <p:cNvPicPr>
            <a:picLocks noChangeAspect="1"/>
          </p:cNvPicPr>
          <p:nvPr/>
        </p:nvPicPr>
        <p:blipFill>
          <a:blip r:embed="rId2"/>
          <a:stretch>
            <a:fillRect/>
          </a:stretch>
        </p:blipFill>
        <p:spPr>
          <a:xfrm>
            <a:off x="4582244" y="1768956"/>
            <a:ext cx="3096344" cy="4324340"/>
          </a:xfrm>
          <a:prstGeom prst="rect">
            <a:avLst/>
          </a:prstGeom>
        </p:spPr>
      </p:pic>
      <p:pic>
        <p:nvPicPr>
          <p:cNvPr id="11" name="Picture 10">
            <a:extLst>
              <a:ext uri="{FF2B5EF4-FFF2-40B4-BE49-F238E27FC236}">
                <a16:creationId xmlns:a16="http://schemas.microsoft.com/office/drawing/2014/main" id="{E9FAE8F5-4D7E-DE87-5D4C-002DEB609A0C}"/>
              </a:ext>
            </a:extLst>
          </p:cNvPr>
          <p:cNvPicPr>
            <a:picLocks noChangeAspect="1"/>
          </p:cNvPicPr>
          <p:nvPr/>
        </p:nvPicPr>
        <p:blipFill>
          <a:blip r:embed="rId3"/>
          <a:stretch>
            <a:fillRect/>
          </a:stretch>
        </p:blipFill>
        <p:spPr>
          <a:xfrm>
            <a:off x="7786187" y="1768956"/>
            <a:ext cx="2772721" cy="4324340"/>
          </a:xfrm>
          <a:prstGeom prst="rect">
            <a:avLst/>
          </a:prstGeom>
        </p:spPr>
      </p:pic>
    </p:spTree>
    <p:extLst>
      <p:ext uri="{BB962C8B-B14F-4D97-AF65-F5344CB8AC3E}">
        <p14:creationId xmlns:p14="http://schemas.microsoft.com/office/powerpoint/2010/main" val="179730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F70A4-47C5-2CE1-5991-6D0376770415}"/>
              </a:ext>
            </a:extLst>
          </p:cNvPr>
          <p:cNvSpPr>
            <a:spLocks noGrp="1"/>
          </p:cNvSpPr>
          <p:nvPr>
            <p:ph type="title"/>
          </p:nvPr>
        </p:nvSpPr>
        <p:spPr/>
        <p:txBody>
          <a:bodyPr>
            <a:normAutofit/>
          </a:bodyPr>
          <a:lstStyle/>
          <a:p>
            <a:r>
              <a:rPr lang="en-US" sz="3600" dirty="0">
                <a:effectLst/>
                <a:latin typeface="Algerian" panose="04020705040A02060702" pitchFamily="82" charset="0"/>
                <a:ea typeface="Calibri" panose="020F0502020204030204" pitchFamily="34" charset="0"/>
              </a:rPr>
              <a:t>CONTENT</a:t>
            </a:r>
            <a:r>
              <a:rPr lang="en-US" sz="3600" dirty="0">
                <a:effectLst/>
                <a:latin typeface="Times New Roman" panose="02020603050405020304" pitchFamily="18" charset="0"/>
                <a:ea typeface="Calibri" panose="020F0502020204030204" pitchFamily="34" charset="0"/>
              </a:rPr>
              <a:t>S</a:t>
            </a:r>
            <a:endParaRPr lang="en-IN" sz="3600" dirty="0"/>
          </a:p>
        </p:txBody>
      </p:sp>
      <p:sp>
        <p:nvSpPr>
          <p:cNvPr id="7" name="Content Placeholder 6">
            <a:extLst>
              <a:ext uri="{FF2B5EF4-FFF2-40B4-BE49-F238E27FC236}">
                <a16:creationId xmlns:a16="http://schemas.microsoft.com/office/drawing/2014/main" id="{ADD13062-61F4-6590-224B-B722DD9748C1}"/>
              </a:ext>
            </a:extLst>
          </p:cNvPr>
          <p:cNvSpPr>
            <a:spLocks noGrp="1"/>
          </p:cNvSpPr>
          <p:nvPr>
            <p:ph idx="1"/>
          </p:nvPr>
        </p:nvSpPr>
        <p:spPr>
          <a:xfrm>
            <a:off x="1522414" y="1916832"/>
            <a:ext cx="9144000" cy="4267200"/>
          </a:xfrm>
        </p:spPr>
        <p:txBody>
          <a:bodyPr>
            <a:normAutofit/>
          </a:bodyPr>
          <a:lstStyle/>
          <a:p>
            <a:pPr lvl="3"/>
            <a:r>
              <a:rPr lang="en-US" sz="2600" dirty="0">
                <a:latin typeface="Times New Roman" panose="02020603050405020304" pitchFamily="18" charset="0"/>
                <a:cs typeface="Times New Roman" panose="02020603050405020304" pitchFamily="18" charset="0"/>
              </a:rPr>
              <a:t> Introduction</a:t>
            </a:r>
          </a:p>
          <a:p>
            <a:pPr lvl="3"/>
            <a:r>
              <a:rPr lang="en-US" sz="2600" dirty="0">
                <a:latin typeface="Times New Roman" panose="02020603050405020304" pitchFamily="18" charset="0"/>
                <a:cs typeface="Times New Roman" panose="02020603050405020304" pitchFamily="18" charset="0"/>
              </a:rPr>
              <a:t> Objectives</a:t>
            </a:r>
          </a:p>
          <a:p>
            <a:pPr lvl="3"/>
            <a:r>
              <a:rPr lang="en-US" sz="2600" dirty="0">
                <a:effectLst/>
                <a:latin typeface="Times New Roman" panose="02020603050405020304" pitchFamily="18" charset="0"/>
                <a:ea typeface="Calibri" panose="020F0502020204030204" pitchFamily="34" charset="0"/>
                <a:cs typeface="Times New Roman" panose="02020603050405020304" pitchFamily="18" charset="0"/>
              </a:rPr>
              <a:t> Materials</a:t>
            </a:r>
            <a:r>
              <a:rPr lang="en-US" sz="26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and</a:t>
            </a:r>
            <a:r>
              <a:rPr lang="en-US" sz="26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Methodology</a:t>
            </a:r>
          </a:p>
          <a:p>
            <a:pPr lvl="3"/>
            <a:r>
              <a:rPr lang="en-US" sz="2600" dirty="0">
                <a:latin typeface="Times New Roman" panose="02020603050405020304" pitchFamily="18" charset="0"/>
                <a:ea typeface="Calibri" panose="020F0502020204030204" pitchFamily="34" charset="0"/>
                <a:cs typeface="Times New Roman" panose="02020603050405020304" pitchFamily="18" charset="0"/>
              </a:rPr>
              <a:t> Characterization</a:t>
            </a:r>
            <a:endParaRPr lang="en-US" sz="2600" dirty="0">
              <a:effectLst/>
              <a:latin typeface="Times New Roman" panose="02020603050405020304" pitchFamily="18" charset="0"/>
              <a:ea typeface="Calibri" panose="020F0502020204030204" pitchFamily="34" charset="0"/>
              <a:cs typeface="Times New Roman" panose="02020603050405020304" pitchFamily="18" charset="0"/>
            </a:endParaRPr>
          </a:p>
          <a:p>
            <a:pPr lvl="3"/>
            <a:r>
              <a:rPr lang="en-US" sz="2600" dirty="0">
                <a:effectLst/>
                <a:latin typeface="Times New Roman" panose="02020603050405020304" pitchFamily="18" charset="0"/>
                <a:ea typeface="Calibri" panose="020F0502020204030204" pitchFamily="34" charset="0"/>
                <a:cs typeface="Times New Roman" panose="02020603050405020304" pitchFamily="18" charset="0"/>
              </a:rPr>
              <a:t> Result</a:t>
            </a:r>
            <a:r>
              <a:rPr lang="en-US" sz="2600"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and</a:t>
            </a:r>
            <a:r>
              <a:rPr lang="en-US" sz="2600" spc="-2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Discussion</a:t>
            </a:r>
          </a:p>
          <a:p>
            <a:pPr lvl="3"/>
            <a:r>
              <a:rPr lang="en-US" sz="2600" dirty="0">
                <a:effectLst/>
                <a:latin typeface="Times New Roman" panose="02020603050405020304" pitchFamily="18" charset="0"/>
                <a:ea typeface="Calibri" panose="020F0502020204030204" pitchFamily="34" charset="0"/>
                <a:cs typeface="Times New Roman" panose="02020603050405020304" pitchFamily="18" charset="0"/>
              </a:rPr>
              <a:t> Applications</a:t>
            </a:r>
            <a:endParaRPr lang="en-US" sz="2600" dirty="0">
              <a:latin typeface="Times New Roman" panose="02020603050405020304" pitchFamily="18" charset="0"/>
              <a:ea typeface="Calibri" panose="020F0502020204030204" pitchFamily="34" charset="0"/>
              <a:cs typeface="Times New Roman" panose="02020603050405020304" pitchFamily="18" charset="0"/>
            </a:endParaRPr>
          </a:p>
          <a:p>
            <a:pPr lvl="3"/>
            <a:r>
              <a:rPr lang="en-US" sz="2600" dirty="0">
                <a:effectLst/>
                <a:latin typeface="Times New Roman" panose="02020603050405020304" pitchFamily="18" charset="0"/>
                <a:ea typeface="Calibri" panose="020F0502020204030204" pitchFamily="34" charset="0"/>
                <a:cs typeface="Times New Roman" panose="02020603050405020304" pitchFamily="18" charset="0"/>
              </a:rPr>
              <a:t> Conclusion</a:t>
            </a:r>
          </a:p>
          <a:p>
            <a:pPr lvl="3"/>
            <a:r>
              <a:rPr lang="en-US" sz="2600" dirty="0">
                <a:effectLst/>
                <a:latin typeface="Times New Roman" panose="02020603050405020304" pitchFamily="18" charset="0"/>
                <a:ea typeface="Calibri" panose="020F0502020204030204" pitchFamily="34" charset="0"/>
                <a:cs typeface="Times New Roman" panose="02020603050405020304" pitchFamily="18" charset="0"/>
              </a:rPr>
              <a:t> References</a:t>
            </a:r>
            <a:endParaRPr lang="en-IN"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3845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sz="3600" dirty="0">
                <a:latin typeface="Algerian" panose="04020705040A02060702" pitchFamily="82" charset="0"/>
              </a:rPr>
              <a:t>INTRODUCTION</a:t>
            </a:r>
          </a:p>
        </p:txBody>
      </p:sp>
      <p:sp>
        <p:nvSpPr>
          <p:cNvPr id="14" name="Content Placeholder 13"/>
          <p:cNvSpPr>
            <a:spLocks noGrp="1"/>
          </p:cNvSpPr>
          <p:nvPr>
            <p:ph idx="1"/>
          </p:nvPr>
        </p:nvSpPr>
        <p:spPr>
          <a:xfrm>
            <a:off x="1522414" y="1772816"/>
            <a:ext cx="10188622" cy="4267200"/>
          </a:xfrm>
        </p:spPr>
        <p:txBody>
          <a:bodyPr>
            <a:normAutofit/>
          </a:bodyPr>
          <a:lstStyle/>
          <a:p>
            <a:pPr lvl="1"/>
            <a:r>
              <a:rPr lang="en-US" altLang="en-US" sz="1900" dirty="0">
                <a:solidFill>
                  <a:schemeClr val="tx1">
                    <a:lumMod val="95000"/>
                  </a:schemeClr>
                </a:solidFill>
                <a:latin typeface="Times New Roman" panose="02020603050405020304" pitchFamily="18" charset="0"/>
                <a:cs typeface="Times New Roman" panose="02020603050405020304" pitchFamily="18" charset="0"/>
              </a:rPr>
              <a:t>        It has been proven experimentally that in the presence of alkali bicarbonates complex salt of chloride gives </a:t>
            </a:r>
            <a:r>
              <a:rPr lang="en-US" altLang="en-US" sz="1900" dirty="0" err="1">
                <a:solidFill>
                  <a:schemeClr val="tx1">
                    <a:lumMod val="95000"/>
                  </a:schemeClr>
                </a:solidFill>
                <a:latin typeface="Times New Roman" panose="02020603050405020304" pitchFamily="18" charset="0"/>
                <a:cs typeface="Times New Roman" panose="02020603050405020304" pitchFamily="18" charset="0"/>
              </a:rPr>
              <a:t>colour</a:t>
            </a:r>
            <a:r>
              <a:rPr lang="en-US" altLang="en-US" sz="1900" dirty="0">
                <a:solidFill>
                  <a:schemeClr val="tx1">
                    <a:lumMod val="95000"/>
                  </a:schemeClr>
                </a:solidFill>
                <a:latin typeface="Times New Roman" panose="02020603050405020304" pitchFamily="18" charset="0"/>
                <a:cs typeface="Times New Roman" panose="02020603050405020304" pitchFamily="18" charset="0"/>
              </a:rPr>
              <a:t> by the action of hydrogen peroxide on the aqueous solution, and such reactions can be used for </a:t>
            </a:r>
            <a:r>
              <a:rPr lang="en-US" altLang="en-US" sz="1900" dirty="0" err="1">
                <a:solidFill>
                  <a:schemeClr val="tx1">
                    <a:lumMod val="95000"/>
                  </a:schemeClr>
                </a:solidFill>
                <a:latin typeface="Times New Roman" panose="02020603050405020304" pitchFamily="18" charset="0"/>
                <a:cs typeface="Times New Roman" panose="02020603050405020304" pitchFamily="18" charset="0"/>
              </a:rPr>
              <a:t>colourimetric</a:t>
            </a:r>
            <a:r>
              <a:rPr lang="en-US" altLang="en-US" sz="1900" dirty="0">
                <a:solidFill>
                  <a:schemeClr val="tx1">
                    <a:lumMod val="95000"/>
                  </a:schemeClr>
                </a:solidFill>
                <a:latin typeface="Times New Roman" panose="02020603050405020304" pitchFamily="18" charset="0"/>
                <a:cs typeface="Times New Roman" panose="02020603050405020304" pitchFamily="18" charset="0"/>
              </a:rPr>
              <a:t> determination of Zinc and Manganese.</a:t>
            </a:r>
          </a:p>
          <a:p>
            <a:pPr marL="274320" lvl="1" indent="0">
              <a:buNone/>
            </a:pPr>
            <a:r>
              <a:rPr lang="en-US" altLang="en-US" sz="1900" dirty="0">
                <a:solidFill>
                  <a:schemeClr val="tx1">
                    <a:lumMod val="95000"/>
                  </a:schemeClr>
                </a:solidFill>
                <a:latin typeface="Times New Roman" panose="02020603050405020304" pitchFamily="18" charset="0"/>
                <a:cs typeface="Times New Roman" panose="02020603050405020304" pitchFamily="18" charset="0"/>
              </a:rPr>
              <a:t> </a:t>
            </a:r>
          </a:p>
          <a:p>
            <a:pPr lvl="1"/>
            <a:r>
              <a:rPr lang="en-US" altLang="en-US" sz="1900" dirty="0">
                <a:solidFill>
                  <a:schemeClr val="tx1">
                    <a:lumMod val="95000"/>
                  </a:schemeClr>
                </a:solidFill>
                <a:latin typeface="Times New Roman" panose="02020603050405020304" pitchFamily="18" charset="0"/>
                <a:cs typeface="Times New Roman" panose="02020603050405020304" pitchFamily="18" charset="0"/>
              </a:rPr>
              <a:t>         This method has been used before for studying the synthesized metal complexes of an ammine-</a:t>
            </a:r>
            <a:r>
              <a:rPr lang="en-US" altLang="en-US" sz="1900" dirty="0" err="1">
                <a:solidFill>
                  <a:schemeClr val="tx1">
                    <a:lumMod val="95000"/>
                  </a:schemeClr>
                </a:solidFill>
                <a:latin typeface="Times New Roman" panose="02020603050405020304" pitchFamily="18" charset="0"/>
                <a:cs typeface="Times New Roman" panose="02020603050405020304" pitchFamily="18" charset="0"/>
              </a:rPr>
              <a:t>carbonato</a:t>
            </a:r>
            <a:r>
              <a:rPr lang="en-US" altLang="en-US" sz="1900" dirty="0">
                <a:solidFill>
                  <a:schemeClr val="tx1">
                    <a:lumMod val="95000"/>
                  </a:schemeClr>
                </a:solidFill>
                <a:latin typeface="Times New Roman" panose="02020603050405020304" pitchFamily="18" charset="0"/>
                <a:cs typeface="Times New Roman" panose="02020603050405020304" pitchFamily="18" charset="0"/>
              </a:rPr>
              <a:t> series of Cobalt (III) complexes by </a:t>
            </a:r>
            <a:r>
              <a:rPr lang="en-US" sz="1800" dirty="0" err="1">
                <a:effectLst/>
                <a:latin typeface="Times New Roman" panose="02020603050405020304" pitchFamily="18" charset="0"/>
                <a:ea typeface="Calibri" panose="020F0502020204030204" pitchFamily="34" charset="0"/>
              </a:rPr>
              <a:t>Motoshichi</a:t>
            </a:r>
            <a:r>
              <a:rPr lang="en-US" sz="1800" dirty="0">
                <a:effectLst/>
                <a:latin typeface="Times New Roman" panose="02020603050405020304" pitchFamily="18" charset="0"/>
                <a:ea typeface="Calibri" panose="020F0502020204030204" pitchFamily="34" charset="0"/>
              </a:rPr>
              <a:t> Mori</a:t>
            </a:r>
            <a:r>
              <a:rPr lang="en-US" altLang="en-US" sz="1900" dirty="0">
                <a:solidFill>
                  <a:schemeClr val="tx1">
                    <a:lumMod val="95000"/>
                  </a:schemeClr>
                </a:solidFill>
                <a:latin typeface="Times New Roman" panose="02020603050405020304" pitchFamily="18" charset="0"/>
                <a:cs typeface="Times New Roman" panose="02020603050405020304" pitchFamily="18" charset="0"/>
              </a:rPr>
              <a:t>. A similar method would be used here to study the synthesis of ammine-</a:t>
            </a:r>
            <a:r>
              <a:rPr lang="en-US" altLang="en-US" sz="1900" dirty="0" err="1">
                <a:solidFill>
                  <a:schemeClr val="tx1">
                    <a:lumMod val="95000"/>
                  </a:schemeClr>
                </a:solidFill>
                <a:latin typeface="Times New Roman" panose="02020603050405020304" pitchFamily="18" charset="0"/>
                <a:cs typeface="Times New Roman" panose="02020603050405020304" pitchFamily="18" charset="0"/>
              </a:rPr>
              <a:t>carbonato</a:t>
            </a:r>
            <a:r>
              <a:rPr lang="en-US" altLang="en-US" sz="1900" dirty="0">
                <a:solidFill>
                  <a:schemeClr val="tx1">
                    <a:lumMod val="95000"/>
                  </a:schemeClr>
                </a:solidFill>
                <a:latin typeface="Times New Roman" panose="02020603050405020304" pitchFamily="18" charset="0"/>
                <a:cs typeface="Times New Roman" panose="02020603050405020304" pitchFamily="18" charset="0"/>
              </a:rPr>
              <a:t> series of Zinc (III) and Manganese (III) complexes. </a:t>
            </a:r>
          </a:p>
          <a:p>
            <a:pPr marL="274320" lvl="1" indent="0">
              <a:buNone/>
            </a:pPr>
            <a:endParaRPr lang="en-US" altLang="en-US" sz="1900" dirty="0">
              <a:solidFill>
                <a:schemeClr val="tx1">
                  <a:lumMod val="95000"/>
                </a:schemeClr>
              </a:solidFill>
              <a:latin typeface="Times New Roman" panose="02020603050405020304" pitchFamily="18" charset="0"/>
              <a:cs typeface="Times New Roman" panose="02020603050405020304" pitchFamily="18" charset="0"/>
            </a:endParaRPr>
          </a:p>
          <a:p>
            <a:pPr lvl="1"/>
            <a:r>
              <a:rPr lang="en-US" altLang="en-US" sz="1900" dirty="0">
                <a:solidFill>
                  <a:schemeClr val="tx1">
                    <a:lumMod val="95000"/>
                  </a:schemeClr>
                </a:solidFill>
                <a:latin typeface="Times New Roman" panose="02020603050405020304" pitchFamily="18" charset="0"/>
                <a:cs typeface="Times New Roman" panose="02020603050405020304" pitchFamily="18" charset="0"/>
              </a:rPr>
              <a:t>         The present study was started by isolation of the complex salt and then identifying its chemical formula followed by synthesis of Zinc (III) and Manganese (III) complexes belonging to an ammine-</a:t>
            </a:r>
            <a:r>
              <a:rPr lang="en-US" altLang="en-US" sz="1900" dirty="0" err="1">
                <a:solidFill>
                  <a:schemeClr val="tx1">
                    <a:lumMod val="95000"/>
                  </a:schemeClr>
                </a:solidFill>
                <a:latin typeface="Times New Roman" panose="02020603050405020304" pitchFamily="18" charset="0"/>
                <a:cs typeface="Times New Roman" panose="02020603050405020304" pitchFamily="18" charset="0"/>
              </a:rPr>
              <a:t>carbonato</a:t>
            </a:r>
            <a:r>
              <a:rPr lang="en-US" altLang="en-US" sz="1900" dirty="0">
                <a:solidFill>
                  <a:schemeClr val="tx1">
                    <a:lumMod val="95000"/>
                  </a:schemeClr>
                </a:solidFill>
                <a:latin typeface="Times New Roman" panose="02020603050405020304" pitchFamily="18" charset="0"/>
                <a:cs typeface="Times New Roman" panose="02020603050405020304" pitchFamily="18" charset="0"/>
              </a:rPr>
              <a:t> series. </a:t>
            </a:r>
            <a:endParaRPr lang="en-US" sz="1900" dirty="0">
              <a:solidFill>
                <a:schemeClr val="tx1">
                  <a:lumMod val="9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543F6-621D-4AE0-BF24-306A53DAF12B}"/>
              </a:ext>
            </a:extLst>
          </p:cNvPr>
          <p:cNvSpPr>
            <a:spLocks noGrp="1"/>
          </p:cNvSpPr>
          <p:nvPr>
            <p:ph type="title"/>
          </p:nvPr>
        </p:nvSpPr>
        <p:spPr/>
        <p:txBody>
          <a:bodyPr>
            <a:normAutofit/>
          </a:bodyPr>
          <a:lstStyle/>
          <a:p>
            <a:r>
              <a:rPr lang="en-US" sz="3600" dirty="0">
                <a:latin typeface="Algerian" panose="04020705040A02060702" pitchFamily="82" charset="0"/>
              </a:rPr>
              <a:t>OBJECTIVES</a:t>
            </a:r>
            <a:endParaRPr lang="en-IN" sz="3600" dirty="0">
              <a:latin typeface="Algerian" panose="04020705040A02060702" pitchFamily="82" charset="0"/>
            </a:endParaRPr>
          </a:p>
        </p:txBody>
      </p:sp>
      <p:sp>
        <p:nvSpPr>
          <p:cNvPr id="3" name="Content Placeholder 2">
            <a:extLst>
              <a:ext uri="{FF2B5EF4-FFF2-40B4-BE49-F238E27FC236}">
                <a16:creationId xmlns:a16="http://schemas.microsoft.com/office/drawing/2014/main" id="{CE4DE170-49BC-EDFF-79A9-EC0903AF7EC3}"/>
              </a:ext>
            </a:extLst>
          </p:cNvPr>
          <p:cNvSpPr>
            <a:spLocks noGrp="1"/>
          </p:cNvSpPr>
          <p:nvPr>
            <p:ph idx="1"/>
          </p:nvPr>
        </p:nvSpPr>
        <p:spPr>
          <a:xfrm>
            <a:off x="1701924" y="1988840"/>
            <a:ext cx="9144000" cy="4267200"/>
          </a:xfrm>
        </p:spPr>
        <p:txBody>
          <a:bodyPr/>
          <a:lstStyle/>
          <a:p>
            <a:pPr lvl="1" algn="just">
              <a:defRPr/>
            </a:pPr>
            <a:r>
              <a:rPr lang="en-US" dirty="0">
                <a:solidFill>
                  <a:schemeClr val="tx1">
                    <a:lumMod val="95000"/>
                  </a:schemeClr>
                </a:solidFill>
                <a:latin typeface="Times New Roman" panose="02020603050405020304" pitchFamily="18" charset="0"/>
              </a:rPr>
              <a:t>To synthesis Zinc(III) and Manganese(III) complexes belonging to an ammine-</a:t>
            </a:r>
            <a:r>
              <a:rPr lang="en-US" dirty="0" err="1">
                <a:solidFill>
                  <a:schemeClr val="tx1">
                    <a:lumMod val="95000"/>
                  </a:schemeClr>
                </a:solidFill>
                <a:latin typeface="Times New Roman" panose="02020603050405020304" pitchFamily="18" charset="0"/>
              </a:rPr>
              <a:t>carbonato</a:t>
            </a:r>
            <a:r>
              <a:rPr lang="en-US" dirty="0">
                <a:solidFill>
                  <a:schemeClr val="tx1">
                    <a:lumMod val="95000"/>
                  </a:schemeClr>
                </a:solidFill>
                <a:latin typeface="Times New Roman" panose="02020603050405020304" pitchFamily="18" charset="0"/>
              </a:rPr>
              <a:t> series.</a:t>
            </a:r>
          </a:p>
          <a:p>
            <a:pPr lvl="1" algn="just">
              <a:defRPr/>
            </a:pPr>
            <a:endParaRPr lang="en-US" dirty="0">
              <a:solidFill>
                <a:schemeClr val="tx1">
                  <a:lumMod val="95000"/>
                </a:schemeClr>
              </a:solidFill>
              <a:latin typeface="Times New Roman" panose="02020603050405020304" pitchFamily="18" charset="0"/>
            </a:endParaRPr>
          </a:p>
          <a:p>
            <a:pPr lvl="1" algn="just">
              <a:defRPr/>
            </a:pPr>
            <a:r>
              <a:rPr lang="en-US" dirty="0">
                <a:solidFill>
                  <a:schemeClr val="tx1">
                    <a:lumMod val="95000"/>
                  </a:schemeClr>
                </a:solidFill>
                <a:latin typeface="Times New Roman" panose="02020603050405020304" pitchFamily="18" charset="0"/>
                <a:ea typeface="Times New Roman" panose="02020603050405020304" pitchFamily="18" charset="0"/>
              </a:rPr>
              <a:t>Identifying its chemical formula by characterization of products.</a:t>
            </a:r>
          </a:p>
          <a:p>
            <a:pPr lvl="1" algn="just">
              <a:defRPr/>
            </a:pPr>
            <a:endParaRPr lang="en-IN" dirty="0">
              <a:solidFill>
                <a:schemeClr val="tx1">
                  <a:lumMod val="95000"/>
                </a:schemeClr>
              </a:solidFill>
              <a:latin typeface="Times New Roman" panose="02020603050405020304" pitchFamily="18" charset="0"/>
              <a:ea typeface="Times New Roman" panose="02020603050405020304" pitchFamily="18" charset="0"/>
            </a:endParaRPr>
          </a:p>
          <a:p>
            <a:pPr lvl="1" algn="just">
              <a:defRPr/>
            </a:pPr>
            <a:r>
              <a:rPr lang="en-US" dirty="0">
                <a:solidFill>
                  <a:schemeClr val="tx1">
                    <a:lumMod val="95000"/>
                  </a:schemeClr>
                </a:solidFill>
                <a:latin typeface="Times New Roman" panose="02020603050405020304" pitchFamily="18" charset="0"/>
                <a:ea typeface="Times New Roman" panose="02020603050405020304" pitchFamily="18" charset="0"/>
              </a:rPr>
              <a:t>To get pure and high quality product.</a:t>
            </a:r>
          </a:p>
          <a:p>
            <a:pPr marL="274320" lvl="1" indent="0" algn="just">
              <a:buNone/>
              <a:defRPr/>
            </a:pPr>
            <a:endParaRPr lang="en-IN" dirty="0">
              <a:solidFill>
                <a:schemeClr val="tx1">
                  <a:lumMod val="95000"/>
                </a:schemeClr>
              </a:solidFill>
              <a:latin typeface="Times New Roman" panose="02020603050405020304" pitchFamily="18" charset="0"/>
              <a:ea typeface="Times New Roman" panose="02020603050405020304" pitchFamily="18" charset="0"/>
            </a:endParaRPr>
          </a:p>
          <a:p>
            <a:pPr lvl="1" algn="just">
              <a:defRPr/>
            </a:pPr>
            <a:r>
              <a:rPr lang="en-US" dirty="0">
                <a:solidFill>
                  <a:schemeClr val="tx1">
                    <a:lumMod val="95000"/>
                  </a:schemeClr>
                </a:solidFill>
                <a:latin typeface="Times New Roman" panose="02020603050405020304" pitchFamily="18" charset="0"/>
                <a:ea typeface="Times New Roman" panose="02020603050405020304" pitchFamily="18" charset="0"/>
              </a:rPr>
              <a:t>To explore  the potential applications of these metal complexes in various fields.</a:t>
            </a:r>
            <a:endParaRPr lang="en-IN" dirty="0">
              <a:solidFill>
                <a:schemeClr val="tx1">
                  <a:lumMod val="95000"/>
                </a:schemeClr>
              </a:solidFill>
              <a:latin typeface="Times New Roman" panose="02020603050405020304" pitchFamily="18" charset="0"/>
              <a:ea typeface="Times New Roman" panose="02020603050405020304" pitchFamily="18" charset="0"/>
            </a:endParaRPr>
          </a:p>
          <a:p>
            <a:endParaRPr lang="en-IN" dirty="0">
              <a:solidFill>
                <a:schemeClr val="tx1">
                  <a:lumMod val="95000"/>
                </a:schemeClr>
              </a:solidFill>
            </a:endParaRPr>
          </a:p>
        </p:txBody>
      </p:sp>
    </p:spTree>
    <p:extLst>
      <p:ext uri="{BB962C8B-B14F-4D97-AF65-F5344CB8AC3E}">
        <p14:creationId xmlns:p14="http://schemas.microsoft.com/office/powerpoint/2010/main" val="405274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duotone>
              <a:schemeClr val="bg1">
                <a:shade val="12000"/>
                <a:satMod val="240000"/>
              </a:schemeClr>
              <a:schemeClr val="bg1">
                <a:tint val="65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7391" y="269788"/>
            <a:ext cx="9143998" cy="602704"/>
          </a:xfrm>
        </p:spPr>
        <p:txBody>
          <a:bodyPr>
            <a:noAutofit/>
          </a:bodyPr>
          <a:lstStyle/>
          <a:p>
            <a:pPr algn="ctr"/>
            <a:br>
              <a:rPr lang="en-US" sz="3600" dirty="0">
                <a:effectLst/>
                <a:latin typeface="Times New Roman" panose="02020603050405020304" pitchFamily="18" charset="0"/>
                <a:ea typeface="Calibri" panose="020F0502020204030204" pitchFamily="34" charset="0"/>
                <a:cs typeface="Times New Roman" panose="02020603050405020304" pitchFamily="18" charset="0"/>
              </a:rPr>
            </a:br>
            <a:r>
              <a:rPr lang="en-US" sz="3600" u="sng" dirty="0">
                <a:latin typeface="Algerian" panose="04020705040A02060702" pitchFamily="82" charset="0"/>
                <a:cs typeface="Times New Roman" panose="02020603050405020304" pitchFamily="18" charset="0"/>
              </a:rPr>
              <a:t>Materials and Methodology</a:t>
            </a:r>
          </a:p>
        </p:txBody>
      </p:sp>
      <p:pic>
        <p:nvPicPr>
          <p:cNvPr id="28" name="Picture 27">
            <a:extLst>
              <a:ext uri="{FF2B5EF4-FFF2-40B4-BE49-F238E27FC236}">
                <a16:creationId xmlns:a16="http://schemas.microsoft.com/office/drawing/2014/main" id="{2DA7094E-84BC-B300-4D98-FC11C18DF485}"/>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2000"/>
                    </a14:imgEffect>
                    <a14:imgEffect>
                      <a14:brightnessContrast bright="100000" contrast="100000"/>
                    </a14:imgEffect>
                  </a14:imgLayer>
                </a14:imgProps>
              </a:ext>
            </a:extLst>
          </a:blip>
          <a:stretch>
            <a:fillRect/>
          </a:stretch>
        </p:blipFill>
        <p:spPr>
          <a:xfrm>
            <a:off x="6309483" y="908719"/>
            <a:ext cx="5278306" cy="5627478"/>
          </a:xfrm>
          <a:prstGeom prst="rect">
            <a:avLst/>
          </a:prstGeom>
        </p:spPr>
      </p:pic>
      <p:sp>
        <p:nvSpPr>
          <p:cNvPr id="29" name="Arrow: Down 28">
            <a:extLst>
              <a:ext uri="{FF2B5EF4-FFF2-40B4-BE49-F238E27FC236}">
                <a16:creationId xmlns:a16="http://schemas.microsoft.com/office/drawing/2014/main" id="{0D63AFB1-A9A3-007A-2FF5-D21E3F46E8EB}"/>
              </a:ext>
            </a:extLst>
          </p:cNvPr>
          <p:cNvSpPr/>
          <p:nvPr/>
        </p:nvSpPr>
        <p:spPr>
          <a:xfrm>
            <a:off x="8254652" y="3429000"/>
            <a:ext cx="360040" cy="925252"/>
          </a:xfrm>
          <a:prstGeom prst="downArrow">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2" name="Straight Connector 31">
            <a:extLst>
              <a:ext uri="{FF2B5EF4-FFF2-40B4-BE49-F238E27FC236}">
                <a16:creationId xmlns:a16="http://schemas.microsoft.com/office/drawing/2014/main" id="{0ED1FAFB-BC37-86FD-4F78-662F7E01A768}"/>
              </a:ext>
            </a:extLst>
          </p:cNvPr>
          <p:cNvCxnSpPr>
            <a:cxnSpLocks/>
          </p:cNvCxnSpPr>
          <p:nvPr/>
        </p:nvCxnSpPr>
        <p:spPr>
          <a:xfrm>
            <a:off x="6094412" y="1268760"/>
            <a:ext cx="0" cy="5472609"/>
          </a:xfrm>
          <a:prstGeom prst="line">
            <a:avLst/>
          </a:prstGeom>
          <a:ln w="2540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98DEE663-F161-08BA-0BB7-B362D8BA5FFE}"/>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Lst>
          </a:blip>
          <a:stretch>
            <a:fillRect/>
          </a:stretch>
        </p:blipFill>
        <p:spPr>
          <a:xfrm>
            <a:off x="477795" y="1200904"/>
            <a:ext cx="5278306" cy="5540465"/>
          </a:xfrm>
          <a:prstGeom prst="rect">
            <a:avLst/>
          </a:prstGeom>
        </p:spPr>
      </p:pic>
      <p:sp>
        <p:nvSpPr>
          <p:cNvPr id="19" name="TextBox 24">
            <a:extLst>
              <a:ext uri="{FF2B5EF4-FFF2-40B4-BE49-F238E27FC236}">
                <a16:creationId xmlns:a16="http://schemas.microsoft.com/office/drawing/2014/main" id="{582FCA1F-1E23-A3BD-9205-B701D2DFFC50}"/>
              </a:ext>
            </a:extLst>
          </p:cNvPr>
          <p:cNvSpPr txBox="1">
            <a:spLocks noChangeArrowheads="1"/>
          </p:cNvSpPr>
          <p:nvPr/>
        </p:nvSpPr>
        <p:spPr bwMode="auto">
          <a:xfrm>
            <a:off x="3262137" y="2564904"/>
            <a:ext cx="2411095" cy="601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p>
            <a:pPr eaLnBrk="0" fontAlgn="base" hangingPunct="0"/>
            <a:r>
              <a:rPr lang="en-US" sz="1600" b="1" u="sng" kern="1200" dirty="0">
                <a:effectLst/>
                <a:latin typeface="Calibri" panose="020F0502020204030204" pitchFamily="34" charset="0"/>
              </a:rPr>
              <a:t>Mixed Drop By Drop</a:t>
            </a:r>
            <a:endParaRPr lang="en-IN" sz="1000" dirty="0">
              <a:effectLst/>
              <a:latin typeface="Calibri" panose="020F0502020204030204" pitchFamily="34" charset="0"/>
              <a:ea typeface="Calibri" panose="020F0502020204030204" pitchFamily="34" charset="0"/>
            </a:endParaRPr>
          </a:p>
        </p:txBody>
      </p:sp>
      <p:sp>
        <p:nvSpPr>
          <p:cNvPr id="21" name="TextBox 20">
            <a:extLst>
              <a:ext uri="{FF2B5EF4-FFF2-40B4-BE49-F238E27FC236}">
                <a16:creationId xmlns:a16="http://schemas.microsoft.com/office/drawing/2014/main" id="{EB0D566F-DCD1-F629-6575-7D16D89B27ED}"/>
              </a:ext>
            </a:extLst>
          </p:cNvPr>
          <p:cNvSpPr txBox="1"/>
          <p:nvPr/>
        </p:nvSpPr>
        <p:spPr>
          <a:xfrm>
            <a:off x="2676174" y="4941168"/>
            <a:ext cx="1171926" cy="369332"/>
          </a:xfrm>
          <a:prstGeom prst="rect">
            <a:avLst/>
          </a:prstGeom>
          <a:noFill/>
        </p:spPr>
        <p:txBody>
          <a:bodyPr wrap="square">
            <a:spAutoFit/>
          </a:bodyPr>
          <a:lstStyle/>
          <a:p>
            <a:pPr eaLnBrk="0" fontAlgn="base" hangingPunct="0"/>
            <a:r>
              <a:rPr lang="en-US" sz="1800" b="1" u="sng" kern="1200" dirty="0">
                <a:effectLst/>
                <a:latin typeface="Calibri" panose="020F0502020204030204" pitchFamily="34" charset="0"/>
                <a:ea typeface="+mn-ea"/>
              </a:rPr>
              <a:t>Filtration</a:t>
            </a:r>
            <a:endParaRPr lang="en-IN" sz="105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2373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404664"/>
            <a:ext cx="9143998" cy="530696"/>
          </a:xfrm>
        </p:spPr>
        <p:txBody>
          <a:bodyPr>
            <a:noAutofit/>
          </a:bodyPr>
          <a:lstStyle/>
          <a:p>
            <a:pPr algn="ctr"/>
            <a:br>
              <a:rPr lang="en-US" sz="3600" u="sng" dirty="0">
                <a:effectLst/>
                <a:latin typeface="Algerian" panose="04020705040A02060702" pitchFamily="82" charset="0"/>
                <a:ea typeface="Calibri" panose="020F0502020204030204" pitchFamily="34" charset="0"/>
                <a:cs typeface="Times New Roman" panose="02020603050405020304" pitchFamily="18" charset="0"/>
              </a:rPr>
            </a:br>
            <a:r>
              <a:rPr lang="en-US" sz="3600" u="sng" dirty="0">
                <a:latin typeface="Algerian" panose="04020705040A02060702" pitchFamily="82" charset="0"/>
                <a:cs typeface="Times New Roman" panose="02020603050405020304" pitchFamily="18" charset="0"/>
              </a:rPr>
              <a:t>CHARACTERIZATION</a:t>
            </a:r>
          </a:p>
        </p:txBody>
      </p:sp>
      <p:pic>
        <p:nvPicPr>
          <p:cNvPr id="4" name="Picture 3">
            <a:extLst>
              <a:ext uri="{FF2B5EF4-FFF2-40B4-BE49-F238E27FC236}">
                <a16:creationId xmlns:a16="http://schemas.microsoft.com/office/drawing/2014/main" id="{E2DFCA30-C394-DF00-D956-39F12B0B6BED}"/>
              </a:ext>
            </a:extLst>
          </p:cNvPr>
          <p:cNvPicPr>
            <a:picLocks noChangeAspect="1"/>
          </p:cNvPicPr>
          <p:nvPr/>
        </p:nvPicPr>
        <p:blipFill rotWithShape="1">
          <a:blip r:embed="rId2"/>
          <a:srcRect l="-1" r="11" b="5568"/>
          <a:stretch/>
        </p:blipFill>
        <p:spPr>
          <a:xfrm>
            <a:off x="369776" y="1484784"/>
            <a:ext cx="11448000" cy="5256584"/>
          </a:xfrm>
          <a:prstGeom prst="rect">
            <a:avLst/>
          </a:prstGeom>
        </p:spPr>
      </p:pic>
      <p:sp>
        <p:nvSpPr>
          <p:cNvPr id="5" name="TextBox 4">
            <a:extLst>
              <a:ext uri="{FF2B5EF4-FFF2-40B4-BE49-F238E27FC236}">
                <a16:creationId xmlns:a16="http://schemas.microsoft.com/office/drawing/2014/main" id="{A49AC993-2A36-1F39-2A61-414E964331F9}"/>
              </a:ext>
            </a:extLst>
          </p:cNvPr>
          <p:cNvSpPr txBox="1"/>
          <p:nvPr/>
        </p:nvSpPr>
        <p:spPr>
          <a:xfrm>
            <a:off x="369776" y="1027704"/>
            <a:ext cx="4788532" cy="369332"/>
          </a:xfrm>
          <a:prstGeom prst="rect">
            <a:avLst/>
          </a:prstGeom>
          <a:noFill/>
        </p:spPr>
        <p:txBody>
          <a:bodyPr wrap="square" rtlCol="0">
            <a:spAutoFit/>
          </a:bodyPr>
          <a:lstStyle/>
          <a:p>
            <a:pPr marL="342900" indent="-342900">
              <a:lnSpc>
                <a:spcPct val="90000"/>
              </a:lnSpc>
              <a:buFont typeface="Arial" panose="020B0604020202020204" pitchFamily="34" charset="0"/>
              <a:buChar char="•"/>
            </a:pPr>
            <a:r>
              <a:rPr lang="en-US" sz="2000" u="sng" dirty="0">
                <a:effectLst/>
                <a:latin typeface="Times New Roman" panose="02020603050405020304" pitchFamily="18" charset="0"/>
                <a:ea typeface="Calibri" panose="020F0502020204030204" pitchFamily="34" charset="0"/>
              </a:rPr>
              <a:t>Sodium </a:t>
            </a:r>
            <a:r>
              <a:rPr lang="en-US" sz="2000" u="sng" dirty="0" err="1">
                <a:effectLst/>
                <a:latin typeface="Times New Roman" panose="02020603050405020304" pitchFamily="18" charset="0"/>
                <a:ea typeface="Calibri" panose="020F0502020204030204" pitchFamily="34" charset="0"/>
              </a:rPr>
              <a:t>tricarbonato</a:t>
            </a:r>
            <a:r>
              <a:rPr lang="en-US" sz="2000" u="sng" dirty="0">
                <a:effectLst/>
                <a:latin typeface="Times New Roman" panose="02020603050405020304" pitchFamily="18" charset="0"/>
                <a:ea typeface="Calibri" panose="020F0502020204030204" pitchFamily="34" charset="0"/>
              </a:rPr>
              <a:t> manganese</a:t>
            </a:r>
            <a:endParaRPr lang="en-IN" sz="2800" u="sng" dirty="0"/>
          </a:p>
        </p:txBody>
      </p:sp>
    </p:spTree>
    <p:extLst>
      <p:ext uri="{BB962C8B-B14F-4D97-AF65-F5344CB8AC3E}">
        <p14:creationId xmlns:p14="http://schemas.microsoft.com/office/powerpoint/2010/main" val="2215894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D3A74E-8AB9-7097-89A0-08565F686ED7}"/>
              </a:ext>
            </a:extLst>
          </p:cNvPr>
          <p:cNvPicPr>
            <a:picLocks noChangeAspect="1"/>
          </p:cNvPicPr>
          <p:nvPr/>
        </p:nvPicPr>
        <p:blipFill rotWithShape="1">
          <a:blip r:embed="rId2"/>
          <a:srcRect t="2712" b="2712"/>
          <a:stretch/>
        </p:blipFill>
        <p:spPr>
          <a:xfrm>
            <a:off x="405781" y="692696"/>
            <a:ext cx="11377264" cy="6048672"/>
          </a:xfrm>
          <a:prstGeom prst="rect">
            <a:avLst/>
          </a:prstGeom>
        </p:spPr>
      </p:pic>
      <p:sp>
        <p:nvSpPr>
          <p:cNvPr id="4" name="TextBox 3">
            <a:extLst>
              <a:ext uri="{FF2B5EF4-FFF2-40B4-BE49-F238E27FC236}">
                <a16:creationId xmlns:a16="http://schemas.microsoft.com/office/drawing/2014/main" id="{4A453B02-2E73-4DD0-590E-68718886F683}"/>
              </a:ext>
            </a:extLst>
          </p:cNvPr>
          <p:cNvSpPr txBox="1"/>
          <p:nvPr/>
        </p:nvSpPr>
        <p:spPr>
          <a:xfrm>
            <a:off x="405780" y="220959"/>
            <a:ext cx="5040560" cy="369332"/>
          </a:xfrm>
          <a:prstGeom prst="rect">
            <a:avLst/>
          </a:prstGeom>
          <a:noFill/>
        </p:spPr>
        <p:txBody>
          <a:bodyPr wrap="square" rtlCol="0">
            <a:spAutoFit/>
          </a:bodyPr>
          <a:lstStyle/>
          <a:p>
            <a:pPr marL="342900" indent="-342900">
              <a:lnSpc>
                <a:spcPct val="90000"/>
              </a:lnSpc>
              <a:buFont typeface="Arial" panose="020B0604020202020204" pitchFamily="34" charset="0"/>
              <a:buChar char="•"/>
            </a:pPr>
            <a:r>
              <a:rPr lang="en-US" sz="2000" u="sng" dirty="0">
                <a:latin typeface="Times New Roman" panose="02020603050405020304" pitchFamily="18" charset="0"/>
              </a:rPr>
              <a:t>Sodium </a:t>
            </a:r>
            <a:r>
              <a:rPr lang="en-US" sz="2000" u="sng" dirty="0" err="1">
                <a:latin typeface="Times New Roman" panose="02020603050405020304" pitchFamily="18" charset="0"/>
              </a:rPr>
              <a:t>tricarbonato</a:t>
            </a:r>
            <a:r>
              <a:rPr lang="en-US" sz="2000" u="sng" dirty="0">
                <a:latin typeface="Times New Roman" panose="02020603050405020304" pitchFamily="18" charset="0"/>
              </a:rPr>
              <a:t> zinc </a:t>
            </a:r>
            <a:endParaRPr lang="en-IN" sz="2000" u="sng" dirty="0">
              <a:latin typeface="Times New Roman" panose="02020603050405020304" pitchFamily="18" charset="0"/>
            </a:endParaRPr>
          </a:p>
        </p:txBody>
      </p:sp>
    </p:spTree>
    <p:extLst>
      <p:ext uri="{BB962C8B-B14F-4D97-AF65-F5344CB8AC3E}">
        <p14:creationId xmlns:p14="http://schemas.microsoft.com/office/powerpoint/2010/main" val="3996714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521C0-FEE5-536E-38CD-A5D3C7592345}"/>
              </a:ext>
            </a:extLst>
          </p:cNvPr>
          <p:cNvSpPr>
            <a:spLocks noGrp="1"/>
          </p:cNvSpPr>
          <p:nvPr>
            <p:ph type="title"/>
          </p:nvPr>
        </p:nvSpPr>
        <p:spPr/>
        <p:txBody>
          <a:bodyPr/>
          <a:lstStyle/>
          <a:p>
            <a:r>
              <a:rPr lang="en-US" sz="3600" dirty="0">
                <a:latin typeface="Algerian" panose="04020705040A02060702" pitchFamily="82" charset="0"/>
              </a:rPr>
              <a:t>Result and Discussion</a:t>
            </a:r>
            <a:endParaRPr lang="en-IN" sz="3600" dirty="0">
              <a:latin typeface="Algerian" panose="04020705040A02060702" pitchFamily="82" charset="0"/>
            </a:endParaRPr>
          </a:p>
        </p:txBody>
      </p:sp>
      <p:sp>
        <p:nvSpPr>
          <p:cNvPr id="3" name="TextBox 2">
            <a:extLst>
              <a:ext uri="{FF2B5EF4-FFF2-40B4-BE49-F238E27FC236}">
                <a16:creationId xmlns:a16="http://schemas.microsoft.com/office/drawing/2014/main" id="{69A9814F-5047-43BB-B97E-A72EDC1F7C84}"/>
              </a:ext>
            </a:extLst>
          </p:cNvPr>
          <p:cNvSpPr txBox="1"/>
          <p:nvPr/>
        </p:nvSpPr>
        <p:spPr>
          <a:xfrm>
            <a:off x="2061964" y="1844824"/>
            <a:ext cx="9721080" cy="3582519"/>
          </a:xfrm>
          <a:prstGeom prst="rect">
            <a:avLst/>
          </a:prstGeom>
          <a:noFill/>
        </p:spPr>
        <p:txBody>
          <a:bodyPr wrap="square" rtlCol="0">
            <a:spAutoFit/>
          </a:bodyPr>
          <a:lstStyle/>
          <a:p>
            <a:pPr marL="342900" indent="-342900">
              <a:lnSpc>
                <a:spcPct val="90000"/>
              </a:lnSpc>
              <a:buFont typeface="Times New Roman" panose="02020603050405020304" pitchFamily="18" charset="0"/>
              <a:buChar char="−"/>
            </a:pPr>
            <a:r>
              <a:rPr lang="en-US" sz="1900" dirty="0">
                <a:solidFill>
                  <a:schemeClr val="tx1">
                    <a:lumMod val="95000"/>
                  </a:schemeClr>
                </a:solidFill>
                <a:latin typeface="Times New Roman" panose="02020603050405020304" pitchFamily="18" charset="0"/>
                <a:cs typeface="Times New Roman" panose="02020603050405020304" pitchFamily="18" charset="0"/>
              </a:rPr>
              <a:t>The complex’s Sodium </a:t>
            </a:r>
            <a:r>
              <a:rPr lang="en-US" sz="1900" dirty="0" err="1">
                <a:solidFill>
                  <a:schemeClr val="tx1">
                    <a:lumMod val="95000"/>
                  </a:schemeClr>
                </a:solidFill>
                <a:latin typeface="Times New Roman" panose="02020603050405020304" pitchFamily="18" charset="0"/>
                <a:cs typeface="Times New Roman" panose="02020603050405020304" pitchFamily="18" charset="0"/>
              </a:rPr>
              <a:t>tricarbonato</a:t>
            </a:r>
            <a:r>
              <a:rPr lang="en-US" sz="1900" dirty="0">
                <a:solidFill>
                  <a:schemeClr val="tx1">
                    <a:lumMod val="95000"/>
                  </a:schemeClr>
                </a:solidFill>
                <a:latin typeface="Times New Roman" panose="02020603050405020304" pitchFamily="18" charset="0"/>
                <a:cs typeface="Times New Roman" panose="02020603050405020304" pitchFamily="18" charset="0"/>
              </a:rPr>
              <a:t> Manganate(III) and Sodium </a:t>
            </a:r>
            <a:r>
              <a:rPr lang="en-US" sz="1900" dirty="0" err="1">
                <a:solidFill>
                  <a:schemeClr val="tx1">
                    <a:lumMod val="95000"/>
                  </a:schemeClr>
                </a:solidFill>
                <a:latin typeface="Times New Roman" panose="02020603050405020304" pitchFamily="18" charset="0"/>
                <a:cs typeface="Times New Roman" panose="02020603050405020304" pitchFamily="18" charset="0"/>
              </a:rPr>
              <a:t>tricarbonato</a:t>
            </a:r>
            <a:r>
              <a:rPr lang="en-US" sz="1900" dirty="0">
                <a:solidFill>
                  <a:schemeClr val="tx1">
                    <a:lumMod val="95000"/>
                  </a:schemeClr>
                </a:solidFill>
                <a:latin typeface="Times New Roman" panose="02020603050405020304" pitchFamily="18" charset="0"/>
                <a:cs typeface="Times New Roman" panose="02020603050405020304" pitchFamily="18" charset="0"/>
              </a:rPr>
              <a:t> zincate (III) were obtained as a brown and white solid as respectively.</a:t>
            </a:r>
          </a:p>
          <a:p>
            <a:pPr marL="342900" indent="-342900">
              <a:lnSpc>
                <a:spcPct val="90000"/>
              </a:lnSpc>
              <a:buFont typeface="Times New Roman" panose="02020603050405020304" pitchFamily="18" charset="0"/>
              <a:buChar char="−"/>
            </a:pPr>
            <a:endParaRPr lang="en-US" sz="1900" dirty="0">
              <a:solidFill>
                <a:schemeClr val="tx1">
                  <a:lumMod val="95000"/>
                </a:schemeClr>
              </a:solidFill>
              <a:latin typeface="Times New Roman" panose="02020603050405020304" pitchFamily="18" charset="0"/>
              <a:cs typeface="Times New Roman" panose="02020603050405020304" pitchFamily="18" charset="0"/>
            </a:endParaRPr>
          </a:p>
          <a:p>
            <a:pPr marL="342900" indent="-342900">
              <a:lnSpc>
                <a:spcPct val="90000"/>
              </a:lnSpc>
              <a:buFont typeface="Times New Roman" panose="02020603050405020304" pitchFamily="18" charset="0"/>
              <a:buChar char="−"/>
            </a:pPr>
            <a:r>
              <a:rPr lang="en-US" sz="1900" dirty="0">
                <a:solidFill>
                  <a:schemeClr val="tx1">
                    <a:lumMod val="95000"/>
                  </a:schemeClr>
                </a:solidFill>
                <a:latin typeface="Times New Roman" panose="02020603050405020304" pitchFamily="18" charset="0"/>
                <a:cs typeface="Times New Roman" panose="02020603050405020304" pitchFamily="18" charset="0"/>
              </a:rPr>
              <a:t>The Mn and Zn metal ions in both complexes were obtained from MnCl₂.6H₂O and ZnCl₂.6H₂O as its source respectively. </a:t>
            </a:r>
          </a:p>
          <a:p>
            <a:pPr marL="342900" indent="-342900">
              <a:lnSpc>
                <a:spcPct val="90000"/>
              </a:lnSpc>
              <a:buFont typeface="Times New Roman" panose="02020603050405020304" pitchFamily="18" charset="0"/>
              <a:buChar char="−"/>
            </a:pPr>
            <a:endParaRPr lang="en-US" sz="1900" dirty="0">
              <a:solidFill>
                <a:schemeClr val="tx1">
                  <a:lumMod val="95000"/>
                </a:schemeClr>
              </a:solidFill>
              <a:latin typeface="Times New Roman" panose="02020603050405020304" pitchFamily="18" charset="0"/>
              <a:cs typeface="Times New Roman" panose="02020603050405020304" pitchFamily="18" charset="0"/>
            </a:endParaRPr>
          </a:p>
          <a:p>
            <a:pPr marL="342900" indent="-342900">
              <a:lnSpc>
                <a:spcPct val="90000"/>
              </a:lnSpc>
              <a:buFont typeface="Times New Roman" panose="02020603050405020304" pitchFamily="18" charset="0"/>
              <a:buChar char="−"/>
            </a:pPr>
            <a:r>
              <a:rPr lang="en-US" sz="1900" dirty="0">
                <a:solidFill>
                  <a:schemeClr val="tx1">
                    <a:lumMod val="95000"/>
                  </a:schemeClr>
                </a:solidFill>
                <a:latin typeface="Times New Roman" panose="02020603050405020304" pitchFamily="18" charset="0"/>
                <a:cs typeface="Times New Roman" panose="02020603050405020304" pitchFamily="18" charset="0"/>
              </a:rPr>
              <a:t>Even though the structure was not determined in this work, on the basis of previous works it have shown the structure of </a:t>
            </a:r>
            <a:r>
              <a:rPr lang="en-US" sz="1900" dirty="0" err="1">
                <a:solidFill>
                  <a:schemeClr val="tx1">
                    <a:lumMod val="95000"/>
                  </a:schemeClr>
                </a:solidFill>
                <a:latin typeface="Times New Roman" panose="02020603050405020304" pitchFamily="18" charset="0"/>
                <a:cs typeface="Times New Roman" panose="02020603050405020304" pitchFamily="18" charset="0"/>
              </a:rPr>
              <a:t>Tricarbonatozinc</a:t>
            </a:r>
            <a:r>
              <a:rPr lang="en-US" sz="1900" dirty="0">
                <a:solidFill>
                  <a:schemeClr val="tx1">
                    <a:lumMod val="95000"/>
                  </a:schemeClr>
                </a:solidFill>
                <a:latin typeface="Times New Roman" panose="02020603050405020304" pitchFamily="18" charset="0"/>
                <a:cs typeface="Times New Roman" panose="02020603050405020304" pitchFamily="18" charset="0"/>
              </a:rPr>
              <a:t> and </a:t>
            </a:r>
            <a:r>
              <a:rPr lang="en-US" sz="1900" dirty="0" err="1">
                <a:solidFill>
                  <a:schemeClr val="tx1">
                    <a:lumMod val="95000"/>
                  </a:schemeClr>
                </a:solidFill>
                <a:latin typeface="Times New Roman" panose="02020603050405020304" pitchFamily="18" charset="0"/>
                <a:cs typeface="Times New Roman" panose="02020603050405020304" pitchFamily="18" charset="0"/>
              </a:rPr>
              <a:t>Tricarbonatomanganese</a:t>
            </a:r>
            <a:r>
              <a:rPr lang="en-US" sz="1900" dirty="0">
                <a:solidFill>
                  <a:schemeClr val="tx1">
                    <a:lumMod val="95000"/>
                  </a:schemeClr>
                </a:solidFill>
                <a:latin typeface="Times New Roman" panose="02020603050405020304" pitchFamily="18" charset="0"/>
                <a:cs typeface="Times New Roman" panose="02020603050405020304" pitchFamily="18" charset="0"/>
              </a:rPr>
              <a:t> to be tetrahedral. </a:t>
            </a:r>
          </a:p>
          <a:p>
            <a:pPr>
              <a:lnSpc>
                <a:spcPct val="90000"/>
              </a:lnSpc>
            </a:pPr>
            <a:r>
              <a:rPr lang="en-US" sz="1900" dirty="0">
                <a:solidFill>
                  <a:schemeClr val="tx1">
                    <a:lumMod val="95000"/>
                  </a:schemeClr>
                </a:solidFill>
                <a:latin typeface="Times New Roman" panose="02020603050405020304" pitchFamily="18" charset="0"/>
                <a:cs typeface="Times New Roman" panose="02020603050405020304" pitchFamily="18" charset="0"/>
              </a:rPr>
              <a:t> </a:t>
            </a:r>
          </a:p>
          <a:p>
            <a:pPr marL="342900" indent="-342900">
              <a:lnSpc>
                <a:spcPct val="90000"/>
              </a:lnSpc>
              <a:buFont typeface="Times New Roman" panose="02020603050405020304" pitchFamily="18" charset="0"/>
              <a:buChar char="−"/>
            </a:pPr>
            <a:r>
              <a:rPr lang="en-US" sz="1900" dirty="0">
                <a:solidFill>
                  <a:schemeClr val="tx1">
                    <a:lumMod val="95000"/>
                  </a:schemeClr>
                </a:solidFill>
                <a:latin typeface="Times New Roman" panose="02020603050405020304" pitchFamily="18" charset="0"/>
                <a:cs typeface="Times New Roman" panose="02020603050405020304" pitchFamily="18" charset="0"/>
              </a:rPr>
              <a:t>The filtrate of the last stage of the formation of the product were used to form a new crystalline solids, whose name have been determined based on previous studies as, Sodium </a:t>
            </a:r>
            <a:r>
              <a:rPr lang="en-US" sz="1900" dirty="0" err="1">
                <a:solidFill>
                  <a:schemeClr val="tx1">
                    <a:lumMod val="95000"/>
                  </a:schemeClr>
                </a:solidFill>
                <a:latin typeface="Times New Roman" panose="02020603050405020304" pitchFamily="18" charset="0"/>
                <a:cs typeface="Times New Roman" panose="02020603050405020304" pitchFamily="18" charset="0"/>
              </a:rPr>
              <a:t>Dicarbonato-diamminezinc</a:t>
            </a:r>
            <a:r>
              <a:rPr lang="en-US" sz="1900" dirty="0">
                <a:solidFill>
                  <a:schemeClr val="tx1">
                    <a:lumMod val="95000"/>
                  </a:schemeClr>
                </a:solidFill>
                <a:latin typeface="Times New Roman" panose="02020603050405020304" pitchFamily="18" charset="0"/>
                <a:cs typeface="Times New Roman" panose="02020603050405020304" pitchFamily="18" charset="0"/>
              </a:rPr>
              <a:t>(III) and Sodium </a:t>
            </a:r>
            <a:r>
              <a:rPr lang="en-US" sz="1900" dirty="0" err="1">
                <a:solidFill>
                  <a:schemeClr val="tx1">
                    <a:lumMod val="95000"/>
                  </a:schemeClr>
                </a:solidFill>
                <a:latin typeface="Times New Roman" panose="02020603050405020304" pitchFamily="18" charset="0"/>
                <a:cs typeface="Times New Roman" panose="02020603050405020304" pitchFamily="18" charset="0"/>
              </a:rPr>
              <a:t>Dicarbonato-diamminemanganese</a:t>
            </a:r>
            <a:r>
              <a:rPr lang="en-US" sz="1900" dirty="0">
                <a:solidFill>
                  <a:schemeClr val="tx1">
                    <a:lumMod val="95000"/>
                  </a:schemeClr>
                </a:solidFill>
                <a:latin typeface="Times New Roman" panose="02020603050405020304" pitchFamily="18" charset="0"/>
                <a:cs typeface="Times New Roman" panose="02020603050405020304" pitchFamily="18" charset="0"/>
              </a:rPr>
              <a:t>(III).</a:t>
            </a:r>
          </a:p>
          <a:p>
            <a:pPr marL="342900" indent="-342900">
              <a:lnSpc>
                <a:spcPct val="90000"/>
              </a:lnSpc>
              <a:buFont typeface="Times New Roman" panose="02020603050405020304" pitchFamily="18" charset="0"/>
              <a:buChar char="−"/>
            </a:pPr>
            <a:endParaRPr lang="en-IN" sz="2400" dirty="0"/>
          </a:p>
        </p:txBody>
      </p:sp>
    </p:spTree>
    <p:extLst>
      <p:ext uri="{BB962C8B-B14F-4D97-AF65-F5344CB8AC3E}">
        <p14:creationId xmlns:p14="http://schemas.microsoft.com/office/powerpoint/2010/main" val="3807965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D1172-8389-019C-7869-727AE2F151F5}"/>
              </a:ext>
            </a:extLst>
          </p:cNvPr>
          <p:cNvSpPr>
            <a:spLocks noGrp="1"/>
          </p:cNvSpPr>
          <p:nvPr>
            <p:ph type="title"/>
          </p:nvPr>
        </p:nvSpPr>
        <p:spPr/>
        <p:txBody>
          <a:bodyPr>
            <a:normAutofit/>
          </a:bodyPr>
          <a:lstStyle/>
          <a:p>
            <a:r>
              <a:rPr lang="en-US" sz="3600" dirty="0">
                <a:latin typeface="Algerian" panose="04020705040A02060702" pitchFamily="82" charset="0"/>
              </a:rPr>
              <a:t>APPLICATIONS</a:t>
            </a:r>
            <a:endParaRPr lang="en-IN" sz="3600" dirty="0">
              <a:latin typeface="Algerian" panose="04020705040A02060702" pitchFamily="82" charset="0"/>
            </a:endParaRPr>
          </a:p>
        </p:txBody>
      </p:sp>
      <p:sp>
        <p:nvSpPr>
          <p:cNvPr id="3" name="TextBox 2">
            <a:extLst>
              <a:ext uri="{FF2B5EF4-FFF2-40B4-BE49-F238E27FC236}">
                <a16:creationId xmlns:a16="http://schemas.microsoft.com/office/drawing/2014/main" id="{00B58512-6AE0-EDC0-82D7-A9E78D930EC0}"/>
              </a:ext>
            </a:extLst>
          </p:cNvPr>
          <p:cNvSpPr txBox="1"/>
          <p:nvPr/>
        </p:nvSpPr>
        <p:spPr>
          <a:xfrm>
            <a:off x="1522414" y="1625082"/>
            <a:ext cx="10666410" cy="4142673"/>
          </a:xfrm>
          <a:prstGeom prst="rect">
            <a:avLst/>
          </a:prstGeom>
          <a:noFill/>
        </p:spPr>
        <p:txBody>
          <a:bodyPr wrap="square" rtlCol="0">
            <a:spAutoFit/>
          </a:bodyPr>
          <a:lstStyle/>
          <a:p>
            <a:pPr marL="285750" indent="-285750">
              <a:buFont typeface="Times New Roman" panose="02020603050405020304" pitchFamily="18" charset="0"/>
              <a:buChar char="−"/>
            </a:pPr>
            <a:r>
              <a:rPr lang="en-US" altLang="en-US" sz="1900" dirty="0">
                <a:solidFill>
                  <a:schemeClr val="tx1">
                    <a:lumMod val="95000"/>
                  </a:schemeClr>
                </a:solidFill>
                <a:latin typeface="Times New Roman" panose="02020603050405020304" pitchFamily="18" charset="0"/>
                <a:cs typeface="Times New Roman" panose="02020603050405020304" pitchFamily="18" charset="0"/>
              </a:rPr>
              <a:t>Manganese carbonate is used as a fertilizer in agriculture to correct manganese deficiency in the soil. It is also used as a feed supplement for livestock to prevent and treat manganese deficiency.</a:t>
            </a:r>
          </a:p>
          <a:p>
            <a:endParaRPr lang="en-US" altLang="en-US" sz="1900" dirty="0">
              <a:solidFill>
                <a:schemeClr val="tx1">
                  <a:lumMod val="95000"/>
                </a:schemeClr>
              </a:solidFill>
              <a:latin typeface="Times New Roman" panose="02020603050405020304" pitchFamily="18" charset="0"/>
              <a:cs typeface="Times New Roman" panose="02020603050405020304" pitchFamily="18" charset="0"/>
            </a:endParaRPr>
          </a:p>
          <a:p>
            <a:pPr marL="285750" indent="-285750">
              <a:buFont typeface="Times New Roman" panose="02020603050405020304" pitchFamily="18" charset="0"/>
              <a:buChar char="−"/>
            </a:pPr>
            <a:r>
              <a:rPr lang="en-US" altLang="en-US" sz="1900" dirty="0">
                <a:solidFill>
                  <a:schemeClr val="tx1">
                    <a:lumMod val="95000"/>
                  </a:schemeClr>
                </a:solidFill>
                <a:latin typeface="Times New Roman" panose="02020603050405020304" pitchFamily="18" charset="0"/>
                <a:cs typeface="Times New Roman" panose="02020603050405020304" pitchFamily="18" charset="0"/>
              </a:rPr>
              <a:t>Manganese carbonate is used in the production of ceramics as a coloring agent. It gives a pink, brown, or black color to the ceramics.</a:t>
            </a:r>
          </a:p>
          <a:p>
            <a:endParaRPr lang="en-US" altLang="en-US" sz="1900" dirty="0">
              <a:solidFill>
                <a:schemeClr val="tx1">
                  <a:lumMod val="95000"/>
                </a:schemeClr>
              </a:solidFill>
              <a:latin typeface="Times New Roman" panose="02020603050405020304" pitchFamily="18" charset="0"/>
              <a:cs typeface="Times New Roman" panose="02020603050405020304" pitchFamily="18" charset="0"/>
            </a:endParaRPr>
          </a:p>
          <a:p>
            <a:pPr marL="285750" indent="-285750">
              <a:buFont typeface="Times New Roman" panose="02020603050405020304" pitchFamily="18" charset="0"/>
              <a:buChar char="−"/>
            </a:pPr>
            <a:r>
              <a:rPr lang="en-US" altLang="en-US" sz="1900" dirty="0">
                <a:solidFill>
                  <a:schemeClr val="tx1">
                    <a:lumMod val="95000"/>
                  </a:schemeClr>
                </a:solidFill>
                <a:latin typeface="Times New Roman" panose="02020603050405020304" pitchFamily="18" charset="0"/>
                <a:cs typeface="Times New Roman" panose="02020603050405020304" pitchFamily="18" charset="0"/>
              </a:rPr>
              <a:t>Manganese carbonate is used in water treatment processes to remove iron and manganese from water.</a:t>
            </a:r>
          </a:p>
          <a:p>
            <a:endParaRPr lang="en-US" altLang="en-US" sz="1900" dirty="0">
              <a:solidFill>
                <a:schemeClr val="tx1">
                  <a:lumMod val="95000"/>
                </a:schemeClr>
              </a:solidFill>
              <a:latin typeface="Times New Roman" panose="02020603050405020304" pitchFamily="18" charset="0"/>
              <a:cs typeface="Times New Roman" panose="02020603050405020304" pitchFamily="18" charset="0"/>
            </a:endParaRPr>
          </a:p>
          <a:p>
            <a:pPr marL="285750" indent="-285750">
              <a:buFont typeface="Times New Roman" panose="02020603050405020304" pitchFamily="18" charset="0"/>
              <a:buChar char="−"/>
            </a:pPr>
            <a:r>
              <a:rPr lang="en-US" altLang="en-US" sz="1900" dirty="0">
                <a:solidFill>
                  <a:schemeClr val="tx1">
                    <a:lumMod val="95000"/>
                  </a:schemeClr>
                </a:solidFill>
                <a:latin typeface="Times New Roman" panose="02020603050405020304" pitchFamily="18" charset="0"/>
                <a:cs typeface="Times New Roman" panose="02020603050405020304" pitchFamily="18" charset="0"/>
              </a:rPr>
              <a:t>It serves as an astringent, antiseptic, and topical wound protector in animals.</a:t>
            </a:r>
          </a:p>
          <a:p>
            <a:endParaRPr lang="en-US" altLang="en-US" sz="1900" dirty="0">
              <a:solidFill>
                <a:schemeClr val="tx1">
                  <a:lumMod val="95000"/>
                </a:schemeClr>
              </a:solidFill>
              <a:latin typeface="Times New Roman" panose="02020603050405020304" pitchFamily="18" charset="0"/>
              <a:cs typeface="Times New Roman" panose="02020603050405020304" pitchFamily="18" charset="0"/>
            </a:endParaRPr>
          </a:p>
          <a:p>
            <a:pPr marL="285750" indent="-285750">
              <a:buFont typeface="Times New Roman" panose="02020603050405020304" pitchFamily="18" charset="0"/>
              <a:buChar char="−"/>
            </a:pPr>
            <a:r>
              <a:rPr lang="en-US" altLang="en-US" sz="1900" dirty="0">
                <a:solidFill>
                  <a:schemeClr val="tx1">
                    <a:lumMod val="95000"/>
                  </a:schemeClr>
                </a:solidFill>
                <a:latin typeface="Times New Roman" panose="02020603050405020304" pitchFamily="18" charset="0"/>
                <a:cs typeface="Times New Roman" panose="02020603050405020304" pitchFamily="18" charset="0"/>
              </a:rPr>
              <a:t>Zinc carbonate is sometimes administered as a micronutrient to prevent disease in animals.</a:t>
            </a:r>
          </a:p>
          <a:p>
            <a:endParaRPr lang="en-US" altLang="en-US" sz="1900" dirty="0">
              <a:solidFill>
                <a:schemeClr val="tx1">
                  <a:lumMod val="95000"/>
                </a:schemeClr>
              </a:solidFill>
              <a:latin typeface="Times New Roman" panose="02020603050405020304" pitchFamily="18" charset="0"/>
              <a:cs typeface="Times New Roman" panose="02020603050405020304" pitchFamily="18" charset="0"/>
            </a:endParaRPr>
          </a:p>
          <a:p>
            <a:pPr marL="285750" indent="-285750">
              <a:buFont typeface="Times New Roman" panose="02020603050405020304" pitchFamily="18" charset="0"/>
              <a:buChar char="−"/>
            </a:pPr>
            <a:r>
              <a:rPr lang="en-US" altLang="en-US" sz="1900" dirty="0">
                <a:solidFill>
                  <a:schemeClr val="tx1">
                    <a:lumMod val="95000"/>
                  </a:schemeClr>
                </a:solidFill>
                <a:latin typeface="Times New Roman" panose="02020603050405020304" pitchFamily="18" charset="0"/>
                <a:cs typeface="Times New Roman" panose="02020603050405020304" pitchFamily="18" charset="0"/>
              </a:rPr>
              <a:t>It is used as a fireproof filler for rubbers and plastics that are exposed to high temperatures.</a:t>
            </a:r>
          </a:p>
          <a:p>
            <a:pPr marL="285750" indent="-285750">
              <a:lnSpc>
                <a:spcPct val="90000"/>
              </a:lnSpc>
              <a:buFont typeface="Times New Roman" panose="02020603050405020304" pitchFamily="18" charset="0"/>
              <a:buChar char="−"/>
            </a:pPr>
            <a:endParaRPr lang="en-IN" dirty="0">
              <a:solidFill>
                <a:schemeClr val="tx1">
                  <a:lumMod val="95000"/>
                </a:schemeClr>
              </a:solidFill>
            </a:endParaRPr>
          </a:p>
        </p:txBody>
      </p:sp>
    </p:spTree>
    <p:extLst>
      <p:ext uri="{BB962C8B-B14F-4D97-AF65-F5344CB8AC3E}">
        <p14:creationId xmlns:p14="http://schemas.microsoft.com/office/powerpoint/2010/main" val="2075870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TF00001018.potx" id="{D19C2884-2C55-4C1A-A5C2-5D03FF1F35A4}" vid="{5F7A9C6A-558C-4654-B762-2F22BC904FAE}"/>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Chalkboard education presentation (widescreen)</Template>
  <TotalTime>264</TotalTime>
  <Words>978</Words>
  <Application>Microsoft Office PowerPoint</Application>
  <PresentationFormat>Custom</PresentationFormat>
  <Paragraphs>84</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Algerian</vt:lpstr>
      <vt:lpstr>Arial</vt:lpstr>
      <vt:lpstr>Calibri</vt:lpstr>
      <vt:lpstr>Consolas</vt:lpstr>
      <vt:lpstr>Corbel</vt:lpstr>
      <vt:lpstr>Times New Roman</vt:lpstr>
      <vt:lpstr>Chalkboard 16x9</vt:lpstr>
      <vt:lpstr>PowerPoint Presentation</vt:lpstr>
      <vt:lpstr>CONTENTS</vt:lpstr>
      <vt:lpstr>INTRODUCTION</vt:lpstr>
      <vt:lpstr>OBJECTIVES</vt:lpstr>
      <vt:lpstr> Materials and Methodology</vt:lpstr>
      <vt:lpstr> CHARACTERIZATION</vt:lpstr>
      <vt:lpstr>PowerPoint Presentation</vt:lpstr>
      <vt:lpstr>Result and Discussion</vt:lpstr>
      <vt:lpstr>APPLICATIONS</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Raman Spectrocopy</dc:title>
  <dc:creator>Sumit</dc:creator>
  <cp:lastModifiedBy>Sumit</cp:lastModifiedBy>
  <cp:revision>11</cp:revision>
  <dcterms:created xsi:type="dcterms:W3CDTF">2023-03-18T13:23:47Z</dcterms:created>
  <dcterms:modified xsi:type="dcterms:W3CDTF">2023-04-10T15:51:26Z</dcterms:modified>
</cp:coreProperties>
</file>

<file path=docProps/thumbnail.jpeg>
</file>